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69"/>
  </p:notesMasterIdLst>
  <p:handoutMasterIdLst>
    <p:handoutMasterId r:id="rId70"/>
  </p:handoutMasterIdLst>
  <p:sldIdLst>
    <p:sldId id="257" r:id="rId2"/>
    <p:sldId id="329" r:id="rId3"/>
    <p:sldId id="258" r:id="rId4"/>
    <p:sldId id="259" r:id="rId5"/>
    <p:sldId id="260" r:id="rId6"/>
    <p:sldId id="351" r:id="rId7"/>
    <p:sldId id="261" r:id="rId8"/>
    <p:sldId id="265" r:id="rId9"/>
    <p:sldId id="262" r:id="rId10"/>
    <p:sldId id="263" r:id="rId11"/>
    <p:sldId id="356" r:id="rId12"/>
    <p:sldId id="325" r:id="rId13"/>
    <p:sldId id="330" r:id="rId14"/>
    <p:sldId id="264" r:id="rId15"/>
    <p:sldId id="266" r:id="rId16"/>
    <p:sldId id="267" r:id="rId17"/>
    <p:sldId id="323" r:id="rId18"/>
    <p:sldId id="268" r:id="rId19"/>
    <p:sldId id="331" r:id="rId20"/>
    <p:sldId id="269" r:id="rId21"/>
    <p:sldId id="270" r:id="rId22"/>
    <p:sldId id="272" r:id="rId23"/>
    <p:sldId id="271" r:id="rId24"/>
    <p:sldId id="273" r:id="rId25"/>
    <p:sldId id="274" r:id="rId26"/>
    <p:sldId id="276" r:id="rId27"/>
    <p:sldId id="275" r:id="rId28"/>
    <p:sldId id="278" r:id="rId29"/>
    <p:sldId id="279" r:id="rId30"/>
    <p:sldId id="304" r:id="rId31"/>
    <p:sldId id="305" r:id="rId32"/>
    <p:sldId id="303" r:id="rId33"/>
    <p:sldId id="350" r:id="rId34"/>
    <p:sldId id="308" r:id="rId35"/>
    <p:sldId id="277" r:id="rId36"/>
    <p:sldId id="280" r:id="rId37"/>
    <p:sldId id="281" r:id="rId38"/>
    <p:sldId id="289" r:id="rId39"/>
    <p:sldId id="290" r:id="rId40"/>
    <p:sldId id="353" r:id="rId41"/>
    <p:sldId id="326" r:id="rId42"/>
    <p:sldId id="332" r:id="rId43"/>
    <p:sldId id="283" r:id="rId44"/>
    <p:sldId id="282" r:id="rId45"/>
    <p:sldId id="284" r:id="rId46"/>
    <p:sldId id="320" r:id="rId47"/>
    <p:sldId id="321" r:id="rId48"/>
    <p:sldId id="333" r:id="rId49"/>
    <p:sldId id="286" r:id="rId50"/>
    <p:sldId id="287" r:id="rId51"/>
    <p:sldId id="334" r:id="rId52"/>
    <p:sldId id="335" r:id="rId53"/>
    <p:sldId id="288" r:id="rId54"/>
    <p:sldId id="291" r:id="rId55"/>
    <p:sldId id="292" r:id="rId56"/>
    <p:sldId id="352" r:id="rId57"/>
    <p:sldId id="293" r:id="rId58"/>
    <p:sldId id="294" r:id="rId59"/>
    <p:sldId id="327" r:id="rId60"/>
    <p:sldId id="322" r:id="rId61"/>
    <p:sldId id="298" r:id="rId62"/>
    <p:sldId id="299" r:id="rId63"/>
    <p:sldId id="300" r:id="rId64"/>
    <p:sldId id="301" r:id="rId65"/>
    <p:sldId id="302" r:id="rId66"/>
    <p:sldId id="338" r:id="rId67"/>
    <p:sldId id="315" r:id="rId6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C6688-8116-4BCD-B7A9-478DFC7D6252}" v="2" dt="2022-08-02T01:20:22.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8463" autoAdjust="0"/>
  </p:normalViewPr>
  <p:slideViewPr>
    <p:cSldViewPr>
      <p:cViewPr varScale="1">
        <p:scale>
          <a:sx n="67" d="100"/>
          <a:sy n="67" d="100"/>
        </p:scale>
        <p:origin x="1915" y="62"/>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ng, Sui" userId="22f71783-e7db-4ea7-b69e-fc4c92546f2c" providerId="ADAL" clId="{DCCC6688-8116-4BCD-B7A9-478DFC7D6252}"/>
    <pc:docChg chg="undo custSel delSld modSld">
      <pc:chgData name="Tsang, Sui" userId="22f71783-e7db-4ea7-b69e-fc4c92546f2c" providerId="ADAL" clId="{DCCC6688-8116-4BCD-B7A9-478DFC7D6252}" dt="2022-08-02T01:21:14.882" v="13" actId="2696"/>
      <pc:docMkLst>
        <pc:docMk/>
      </pc:docMkLst>
      <pc:sldChg chg="addSp delSp modSp mod">
        <pc:chgData name="Tsang, Sui" userId="22f71783-e7db-4ea7-b69e-fc4c92546f2c" providerId="ADAL" clId="{DCCC6688-8116-4BCD-B7A9-478DFC7D6252}" dt="2022-08-02T01:19:06.520" v="6" actId="1076"/>
        <pc:sldMkLst>
          <pc:docMk/>
          <pc:sldMk cId="269928092" sldId="292"/>
        </pc:sldMkLst>
        <pc:grpChg chg="del">
          <ac:chgData name="Tsang, Sui" userId="22f71783-e7db-4ea7-b69e-fc4c92546f2c" providerId="ADAL" clId="{DCCC6688-8116-4BCD-B7A9-478DFC7D6252}" dt="2022-08-02T01:18:54.607" v="2" actId="478"/>
          <ac:grpSpMkLst>
            <pc:docMk/>
            <pc:sldMk cId="269928092" sldId="292"/>
            <ac:grpSpMk id="7" creationId="{00000000-0000-0000-0000-000000000000}"/>
          </ac:grpSpMkLst>
        </pc:grpChg>
        <pc:picChg chg="mod">
          <ac:chgData name="Tsang, Sui" userId="22f71783-e7db-4ea7-b69e-fc4c92546f2c" providerId="ADAL" clId="{DCCC6688-8116-4BCD-B7A9-478DFC7D6252}" dt="2022-08-02T01:18:27.813" v="1" actId="1076"/>
          <ac:picMkLst>
            <pc:docMk/>
            <pc:sldMk cId="269928092" sldId="292"/>
            <ac:picMk id="4" creationId="{00000000-0000-0000-0000-000000000000}"/>
          </ac:picMkLst>
        </pc:picChg>
        <pc:picChg chg="add mod">
          <ac:chgData name="Tsang, Sui" userId="22f71783-e7db-4ea7-b69e-fc4c92546f2c" providerId="ADAL" clId="{DCCC6688-8116-4BCD-B7A9-478DFC7D6252}" dt="2022-08-02T01:19:06.520" v="6" actId="1076"/>
          <ac:picMkLst>
            <pc:docMk/>
            <pc:sldMk cId="269928092" sldId="292"/>
            <ac:picMk id="11" creationId="{D72EED7F-350A-C94D-8770-2052714F7AD5}"/>
          </ac:picMkLst>
        </pc:picChg>
      </pc:sldChg>
      <pc:sldChg chg="addSp delSp modSp mod">
        <pc:chgData name="Tsang, Sui" userId="22f71783-e7db-4ea7-b69e-fc4c92546f2c" providerId="ADAL" clId="{DCCC6688-8116-4BCD-B7A9-478DFC7D6252}" dt="2022-08-02T01:20:27.426" v="12" actId="1076"/>
        <pc:sldMkLst>
          <pc:docMk/>
          <pc:sldMk cId="3168618980" sldId="352"/>
        </pc:sldMkLst>
        <pc:grpChg chg="del">
          <ac:chgData name="Tsang, Sui" userId="22f71783-e7db-4ea7-b69e-fc4c92546f2c" providerId="ADAL" clId="{DCCC6688-8116-4BCD-B7A9-478DFC7D6252}" dt="2022-08-02T01:20:11.098" v="7" actId="21"/>
          <ac:grpSpMkLst>
            <pc:docMk/>
            <pc:sldMk cId="3168618980" sldId="352"/>
            <ac:grpSpMk id="16" creationId="{98C464E4-C22C-4A5E-864F-0DAE69878D3A}"/>
          </ac:grpSpMkLst>
        </pc:grpChg>
        <pc:picChg chg="add mod">
          <ac:chgData name="Tsang, Sui" userId="22f71783-e7db-4ea7-b69e-fc4c92546f2c" providerId="ADAL" clId="{DCCC6688-8116-4BCD-B7A9-478DFC7D6252}" dt="2022-08-02T01:20:27.426" v="12" actId="1076"/>
          <ac:picMkLst>
            <pc:docMk/>
            <pc:sldMk cId="3168618980" sldId="352"/>
            <ac:picMk id="5" creationId="{7AB24B1A-0F82-4C2C-A664-530126671BC0}"/>
          </ac:picMkLst>
        </pc:picChg>
      </pc:sldChg>
      <pc:sldChg chg="del">
        <pc:chgData name="Tsang, Sui" userId="22f71783-e7db-4ea7-b69e-fc4c92546f2c" providerId="ADAL" clId="{DCCC6688-8116-4BCD-B7A9-478DFC7D6252}" dt="2022-08-02T01:21:14.882" v="13" actId="2696"/>
        <pc:sldMkLst>
          <pc:docMk/>
          <pc:sldMk cId="4172602030" sldId="3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C493D-A727-49E7-966C-CF61D378728F}" type="doc">
      <dgm:prSet loTypeId="urn:microsoft.com/office/officeart/2005/8/layout/venn3" loCatId="relationship" qsTypeId="urn:microsoft.com/office/officeart/2005/8/quickstyle/simple2" qsCatId="simple" csTypeId="urn:microsoft.com/office/officeart/2005/8/colors/accent2_1" csCatId="accent2" phldr="1"/>
      <dgm:spPr/>
    </dgm:pt>
    <dgm:pt modelId="{98429F95-3E62-4521-97C9-606081E4F1DB}">
      <dgm:prSet phldrT="[Text]" custT="1"/>
      <dgm:spPr>
        <a:ln>
          <a:solidFill>
            <a:schemeClr val="accent1">
              <a:lumMod val="75000"/>
            </a:schemeClr>
          </a:solidFill>
        </a:ln>
      </dgm:spPr>
      <dgm:t>
        <a:bodyPr/>
        <a:lstStyle/>
        <a:p>
          <a:pPr algn="ctr"/>
          <a:endParaRPr lang="en-US" sz="3800" b="1" i="1" dirty="0">
            <a:latin typeface="Tw Cen MT Condensed" panose="020B0606020104020203" pitchFamily="34" charset="0"/>
            <a:cs typeface="Microsoft Uighur" panose="02000000000000000000" pitchFamily="2" charset="-78"/>
          </a:endParaRPr>
        </a:p>
        <a:p>
          <a:pPr algn="ctr"/>
          <a:r>
            <a:rPr lang="en-US" sz="3200" b="1" i="1" dirty="0">
              <a:latin typeface="Calibri" panose="020F0502020204030204" pitchFamily="34" charset="0"/>
              <a:cs typeface="Calibri" panose="020F0502020204030204" pitchFamily="34" charset="0"/>
            </a:rPr>
            <a:t>Web-based software  </a:t>
          </a:r>
          <a:r>
            <a:rPr lang="en-US" sz="3200" dirty="0">
              <a:latin typeface="Calibri" panose="020F0502020204030204" pitchFamily="34" charset="0"/>
              <a:cs typeface="Calibri" panose="020F0502020204030204" pitchFamily="34" charset="0"/>
            </a:rPr>
            <a:t>used to create and manage research databases and participant surveys.</a:t>
          </a:r>
        </a:p>
        <a:p>
          <a:pPr algn="ctr"/>
          <a:endParaRPr lang="en-US" sz="3800" dirty="0"/>
        </a:p>
      </dgm:t>
    </dgm:pt>
    <dgm:pt modelId="{450F19FC-D00B-45AB-9225-B9F107D0AACF}" type="parTrans" cxnId="{CA7D7EBD-5AA6-4D47-A4E9-4465366CAFDC}">
      <dgm:prSet/>
      <dgm:spPr/>
      <dgm:t>
        <a:bodyPr/>
        <a:lstStyle/>
        <a:p>
          <a:endParaRPr lang="en-US"/>
        </a:p>
      </dgm:t>
    </dgm:pt>
    <dgm:pt modelId="{460BA668-EE4C-47C9-B2C8-586833256364}" type="sibTrans" cxnId="{CA7D7EBD-5AA6-4D47-A4E9-4465366CAFDC}">
      <dgm:prSet/>
      <dgm:spPr/>
      <dgm:t>
        <a:bodyPr/>
        <a:lstStyle/>
        <a:p>
          <a:endParaRPr lang="en-US"/>
        </a:p>
      </dgm:t>
    </dgm:pt>
    <dgm:pt modelId="{86719C8A-0D30-486B-815A-939E6A4FD1E7}">
      <dgm:prSet phldrT="[Text]" custT="1"/>
      <dgm:spPr>
        <a:ln>
          <a:solidFill>
            <a:schemeClr val="accent1">
              <a:lumMod val="75000"/>
            </a:schemeClr>
          </a:solidFill>
        </a:ln>
      </dgm:spPr>
      <dgm:t>
        <a:bodyPr/>
        <a:lstStyle/>
        <a:p>
          <a:endParaRPr lang="en-US" sz="3800" b="1" i="1" dirty="0">
            <a:latin typeface="Tw Cen MT Condensed" panose="020B0606020104020203" pitchFamily="34" charset="0"/>
            <a:cs typeface="Microsoft Uighur" panose="02000000000000000000" pitchFamily="2" charset="-78"/>
          </a:endParaRPr>
        </a:p>
        <a:p>
          <a:r>
            <a:rPr lang="en-US" sz="3200" b="1" i="1" dirty="0">
              <a:latin typeface="Calibri" panose="020F0502020204030204" pitchFamily="34" charset="0"/>
              <a:cs typeface="Calibri" panose="020F0502020204030204" pitchFamily="34" charset="0"/>
            </a:rPr>
            <a:t>Developed as a tool  </a:t>
          </a:r>
          <a:r>
            <a:rPr lang="en-US" sz="3200" dirty="0">
              <a:latin typeface="Calibri" panose="020F0502020204030204" pitchFamily="34" charset="0"/>
              <a:cs typeface="Calibri" panose="020F0502020204030204" pitchFamily="34" charset="0"/>
            </a:rPr>
            <a:t>to help researchers collect and manage data effectively and responsibly.</a:t>
          </a:r>
        </a:p>
        <a:p>
          <a:endParaRPr lang="en-US" sz="3800" dirty="0"/>
        </a:p>
      </dgm:t>
    </dgm:pt>
    <dgm:pt modelId="{1A4FAF39-9043-4A92-B465-6F8C340BF3E5}" type="parTrans" cxnId="{767548F2-C333-4081-8522-BCAE929D44C2}">
      <dgm:prSet/>
      <dgm:spPr/>
      <dgm:t>
        <a:bodyPr/>
        <a:lstStyle/>
        <a:p>
          <a:endParaRPr lang="en-US"/>
        </a:p>
      </dgm:t>
    </dgm:pt>
    <dgm:pt modelId="{103E8248-C9E4-455F-A931-AEDB1A26162C}" type="sibTrans" cxnId="{767548F2-C333-4081-8522-BCAE929D44C2}">
      <dgm:prSet/>
      <dgm:spPr/>
      <dgm:t>
        <a:bodyPr/>
        <a:lstStyle/>
        <a:p>
          <a:endParaRPr lang="en-US"/>
        </a:p>
      </dgm:t>
    </dgm:pt>
    <dgm:pt modelId="{A65DC5BE-A640-4277-8BAA-71534568518C}" type="pres">
      <dgm:prSet presAssocID="{4C7C493D-A727-49E7-966C-CF61D378728F}" presName="Name0" presStyleCnt="0">
        <dgm:presLayoutVars>
          <dgm:dir/>
          <dgm:resizeHandles val="exact"/>
        </dgm:presLayoutVars>
      </dgm:prSet>
      <dgm:spPr/>
    </dgm:pt>
    <dgm:pt modelId="{2CC88DE0-6255-4FC1-B298-D8064A02CD77}" type="pres">
      <dgm:prSet presAssocID="{98429F95-3E62-4521-97C9-606081E4F1DB}" presName="Name5" presStyleLbl="vennNode1" presStyleIdx="0" presStyleCnt="2" custLinFactNeighborY="464">
        <dgm:presLayoutVars>
          <dgm:bulletEnabled val="1"/>
        </dgm:presLayoutVars>
      </dgm:prSet>
      <dgm:spPr/>
    </dgm:pt>
    <dgm:pt modelId="{732BD506-3825-410A-B72B-2D0E653512A2}" type="pres">
      <dgm:prSet presAssocID="{460BA668-EE4C-47C9-B2C8-586833256364}" presName="space" presStyleCnt="0"/>
      <dgm:spPr/>
    </dgm:pt>
    <dgm:pt modelId="{FBC4F3C4-5B47-453A-A0E0-8E138075E5B0}" type="pres">
      <dgm:prSet presAssocID="{86719C8A-0D30-486B-815A-939E6A4FD1E7}" presName="Name5" presStyleLbl="vennNode1" presStyleIdx="1" presStyleCnt="2" custLinFactNeighborY="464">
        <dgm:presLayoutVars>
          <dgm:bulletEnabled val="1"/>
        </dgm:presLayoutVars>
      </dgm:prSet>
      <dgm:spPr/>
    </dgm:pt>
  </dgm:ptLst>
  <dgm:cxnLst>
    <dgm:cxn modelId="{B2440F20-4995-493A-8F50-5FA84A24A8FE}" type="presOf" srcId="{4C7C493D-A727-49E7-966C-CF61D378728F}" destId="{A65DC5BE-A640-4277-8BAA-71534568518C}" srcOrd="0" destOrd="0" presId="urn:microsoft.com/office/officeart/2005/8/layout/venn3"/>
    <dgm:cxn modelId="{41FC5099-F47D-4F28-A20B-1B108B2704F5}" type="presOf" srcId="{86719C8A-0D30-486B-815A-939E6A4FD1E7}" destId="{FBC4F3C4-5B47-453A-A0E0-8E138075E5B0}" srcOrd="0" destOrd="0" presId="urn:microsoft.com/office/officeart/2005/8/layout/venn3"/>
    <dgm:cxn modelId="{CA7D7EBD-5AA6-4D47-A4E9-4465366CAFDC}" srcId="{4C7C493D-A727-49E7-966C-CF61D378728F}" destId="{98429F95-3E62-4521-97C9-606081E4F1DB}" srcOrd="0" destOrd="0" parTransId="{450F19FC-D00B-45AB-9225-B9F107D0AACF}" sibTransId="{460BA668-EE4C-47C9-B2C8-586833256364}"/>
    <dgm:cxn modelId="{74E863E7-D871-46B6-8FF5-FD2B4D7EF7C1}" type="presOf" srcId="{98429F95-3E62-4521-97C9-606081E4F1DB}" destId="{2CC88DE0-6255-4FC1-B298-D8064A02CD77}" srcOrd="0" destOrd="0" presId="urn:microsoft.com/office/officeart/2005/8/layout/venn3"/>
    <dgm:cxn modelId="{767548F2-C333-4081-8522-BCAE929D44C2}" srcId="{4C7C493D-A727-49E7-966C-CF61D378728F}" destId="{86719C8A-0D30-486B-815A-939E6A4FD1E7}" srcOrd="1" destOrd="0" parTransId="{1A4FAF39-9043-4A92-B465-6F8C340BF3E5}" sibTransId="{103E8248-C9E4-455F-A931-AEDB1A26162C}"/>
    <dgm:cxn modelId="{D1D206EF-6E2C-493C-8981-2984493FF2AB}" type="presParOf" srcId="{A65DC5BE-A640-4277-8BAA-71534568518C}" destId="{2CC88DE0-6255-4FC1-B298-D8064A02CD77}" srcOrd="0" destOrd="0" presId="urn:microsoft.com/office/officeart/2005/8/layout/venn3"/>
    <dgm:cxn modelId="{C295716F-29DD-4AA9-B008-999B08CD58A2}" type="presParOf" srcId="{A65DC5BE-A640-4277-8BAA-71534568518C}" destId="{732BD506-3825-410A-B72B-2D0E653512A2}" srcOrd="1" destOrd="0" presId="urn:microsoft.com/office/officeart/2005/8/layout/venn3"/>
    <dgm:cxn modelId="{FC55EC79-D4ED-4537-9F32-72E0E7864C69}" type="presParOf" srcId="{A65DC5BE-A640-4277-8BAA-71534568518C}" destId="{FBC4F3C4-5B47-453A-A0E0-8E138075E5B0}"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37130-EA1F-4503-83DC-79A9B173A5A7}" type="doc">
      <dgm:prSet loTypeId="urn:microsoft.com/office/officeart/2011/layout/TabList" loCatId="list" qsTypeId="urn:microsoft.com/office/officeart/2005/8/quickstyle/simple2" qsCatId="simple" csTypeId="urn:microsoft.com/office/officeart/2005/8/colors/accent2_1" csCatId="accent2" phldr="1"/>
      <dgm:spPr/>
      <dgm:t>
        <a:bodyPr/>
        <a:lstStyle/>
        <a:p>
          <a:endParaRPr lang="en-US"/>
        </a:p>
      </dgm:t>
    </dgm:pt>
    <dgm:pt modelId="{D258DAF9-3371-4094-9FA9-7B38B8994909}">
      <dgm:prSet phldrT="[Text]" custT="1"/>
      <dgm:spPr/>
      <dgm:t>
        <a:bodyPr/>
        <a:lstStyle/>
        <a:p>
          <a:pPr algn="l"/>
          <a:r>
            <a:rPr lang="en-US" sz="2400" b="1" dirty="0">
              <a:latin typeface="Calibri" panose="020F0502020204030204" pitchFamily="34" charset="0"/>
              <a:cs typeface="Calibri" panose="020F0502020204030204" pitchFamily="34" charset="0"/>
            </a:rPr>
            <a:t>Accessible</a:t>
          </a:r>
        </a:p>
      </dgm:t>
    </dgm:pt>
    <dgm:pt modelId="{CE9B6802-7A63-4E83-A101-9DACD06B5333}" type="parTrans" cxnId="{387AAF5B-54A6-4273-BAAE-74B6AA5191B7}">
      <dgm:prSet/>
      <dgm:spPr/>
      <dgm:t>
        <a:bodyPr/>
        <a:lstStyle/>
        <a:p>
          <a:endParaRPr lang="en-US"/>
        </a:p>
      </dgm:t>
    </dgm:pt>
    <dgm:pt modelId="{8AEA500C-8597-432C-8201-7050B77F513A}" type="sibTrans" cxnId="{387AAF5B-54A6-4273-BAAE-74B6AA5191B7}">
      <dgm:prSet/>
      <dgm:spPr/>
      <dgm:t>
        <a:bodyPr/>
        <a:lstStyle/>
        <a:p>
          <a:endParaRPr lang="en-US"/>
        </a:p>
      </dgm:t>
    </dgm:pt>
    <dgm:pt modelId="{B66FB2BB-A1B5-421E-850D-D27492F11D99}">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remote web-based access (on and off campus)</a:t>
          </a:r>
          <a:endParaRPr lang="en-US" sz="2200" dirty="0">
            <a:latin typeface="Calibri" panose="020F0502020204030204" pitchFamily="34" charset="0"/>
            <a:cs typeface="Calibri" panose="020F0502020204030204" pitchFamily="34" charset="0"/>
          </a:endParaRPr>
        </a:p>
      </dgm:t>
    </dgm:pt>
    <dgm:pt modelId="{C12BE34C-8255-40B0-89CF-0692C43DED21}" type="parTrans" cxnId="{F7E7CFDA-9B59-4607-A645-5615CCA61777}">
      <dgm:prSet/>
      <dgm:spPr/>
      <dgm:t>
        <a:bodyPr/>
        <a:lstStyle/>
        <a:p>
          <a:endParaRPr lang="en-US"/>
        </a:p>
      </dgm:t>
    </dgm:pt>
    <dgm:pt modelId="{22DB7591-48E3-4FC6-AD5F-C885435EE6C5}" type="sibTrans" cxnId="{F7E7CFDA-9B59-4607-A645-5615CCA61777}">
      <dgm:prSet/>
      <dgm:spPr/>
      <dgm:t>
        <a:bodyPr/>
        <a:lstStyle/>
        <a:p>
          <a:endParaRPr lang="en-US"/>
        </a:p>
      </dgm:t>
    </dgm:pt>
    <dgm:pt modelId="{47BE5BBB-6450-4F8A-9ADC-37C3289C06F6}">
      <dgm:prSet phldrT="[Text]" custT="1"/>
      <dgm:spPr/>
      <dgm:t>
        <a:bodyPr/>
        <a:lstStyle/>
        <a:p>
          <a:pPr algn="l"/>
          <a:r>
            <a:rPr lang="en-US" sz="2400" b="1">
              <a:latin typeface="Calibri" panose="020F0502020204030204" pitchFamily="34" charset="0"/>
              <a:cs typeface="Calibri" panose="020F0502020204030204" pitchFamily="34" charset="0"/>
            </a:rPr>
            <a:t>Customizable</a:t>
          </a:r>
          <a:endParaRPr lang="en-US" sz="2400" b="1" dirty="0">
            <a:latin typeface="Calibri" panose="020F0502020204030204" pitchFamily="34" charset="0"/>
            <a:cs typeface="Calibri" panose="020F0502020204030204" pitchFamily="34" charset="0"/>
          </a:endParaRPr>
        </a:p>
      </dgm:t>
    </dgm:pt>
    <dgm:pt modelId="{C876A4CA-FC42-4B1E-BC85-A4DAE45D7E8E}" type="parTrans" cxnId="{E58C0453-402F-49D6-A34F-AF9B8C234E57}">
      <dgm:prSet/>
      <dgm:spPr/>
      <dgm:t>
        <a:bodyPr/>
        <a:lstStyle/>
        <a:p>
          <a:endParaRPr lang="en-US"/>
        </a:p>
      </dgm:t>
    </dgm:pt>
    <dgm:pt modelId="{2340F5F9-331E-4BF2-B521-953101CD71D8}" type="sibTrans" cxnId="{E58C0453-402F-49D6-A34F-AF9B8C234E57}">
      <dgm:prSet/>
      <dgm:spPr/>
      <dgm:t>
        <a:bodyPr/>
        <a:lstStyle/>
        <a:p>
          <a:endParaRPr lang="en-US"/>
        </a:p>
      </dgm:t>
    </dgm:pt>
    <dgm:pt modelId="{B2848F7E-D634-40AC-818E-6300768316E5}">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fast and flexible to design</a:t>
          </a:r>
          <a:endParaRPr lang="en-US" sz="2200" dirty="0">
            <a:latin typeface="Calibri" panose="020F0502020204030204" pitchFamily="34" charset="0"/>
            <a:cs typeface="Calibri" panose="020F0502020204030204" pitchFamily="34" charset="0"/>
          </a:endParaRPr>
        </a:p>
      </dgm:t>
    </dgm:pt>
    <dgm:pt modelId="{807278AC-D9DD-4FC0-8EA5-F9B828522D82}" type="parTrans" cxnId="{CC7AEC03-195E-4A03-B0F2-576FDD590AA4}">
      <dgm:prSet/>
      <dgm:spPr/>
      <dgm:t>
        <a:bodyPr/>
        <a:lstStyle/>
        <a:p>
          <a:endParaRPr lang="en-US"/>
        </a:p>
      </dgm:t>
    </dgm:pt>
    <dgm:pt modelId="{78B68298-AB5E-43FD-96F6-D6341E5FB609}" type="sibTrans" cxnId="{CC7AEC03-195E-4A03-B0F2-576FDD590AA4}">
      <dgm:prSet/>
      <dgm:spPr/>
      <dgm:t>
        <a:bodyPr/>
        <a:lstStyle/>
        <a:p>
          <a:endParaRPr lang="en-US"/>
        </a:p>
      </dgm:t>
    </dgm:pt>
    <dgm:pt modelId="{9D8AC5D1-D46D-40E3-ACA3-BFD27CEE79A4}">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modifications at anytime</a:t>
          </a:r>
          <a:endParaRPr lang="en-US" sz="2200" dirty="0">
            <a:latin typeface="Calibri" panose="020F0502020204030204" pitchFamily="34" charset="0"/>
            <a:cs typeface="Calibri" panose="020F0502020204030204" pitchFamily="34" charset="0"/>
          </a:endParaRPr>
        </a:p>
      </dgm:t>
    </dgm:pt>
    <dgm:pt modelId="{E6D19E3D-1AAB-4349-80A6-231504E0C8BE}" type="parTrans" cxnId="{3D64C006-8558-43F8-A29E-F2BE7A2388F7}">
      <dgm:prSet/>
      <dgm:spPr/>
      <dgm:t>
        <a:bodyPr/>
        <a:lstStyle/>
        <a:p>
          <a:endParaRPr lang="en-US"/>
        </a:p>
      </dgm:t>
    </dgm:pt>
    <dgm:pt modelId="{C7E94C37-4EE8-4BB6-BDEC-EF5936C4822D}" type="sibTrans" cxnId="{3D64C006-8558-43F8-A29E-F2BE7A2388F7}">
      <dgm:prSet/>
      <dgm:spPr/>
      <dgm:t>
        <a:bodyPr/>
        <a:lstStyle/>
        <a:p>
          <a:endParaRPr lang="en-US"/>
        </a:p>
      </dgm:t>
    </dgm:pt>
    <dgm:pt modelId="{AAE80FAA-004F-4A79-BB78-605A66BF40AC}">
      <dgm:prSet phldrT="[Text]" custT="1"/>
      <dgm:spPr/>
      <dgm:t>
        <a:bodyPr/>
        <a:lstStyle/>
        <a:p>
          <a:pPr algn="l"/>
          <a:r>
            <a:rPr lang="en-US" sz="2400" b="1">
              <a:latin typeface="Calibri" panose="020F0502020204030204" pitchFamily="34" charset="0"/>
              <a:cs typeface="Calibri" panose="020F0502020204030204" pitchFamily="34" charset="0"/>
            </a:rPr>
            <a:t>Accurate</a:t>
          </a:r>
          <a:endParaRPr lang="en-US" sz="2400" b="1" dirty="0">
            <a:latin typeface="Calibri" panose="020F0502020204030204" pitchFamily="34" charset="0"/>
            <a:cs typeface="Calibri" panose="020F0502020204030204" pitchFamily="34" charset="0"/>
          </a:endParaRPr>
        </a:p>
      </dgm:t>
    </dgm:pt>
    <dgm:pt modelId="{005A7C8B-BB4E-4408-8688-F6584D4C2217}" type="parTrans" cxnId="{6F9F2BB7-3F1D-49C8-ACC3-67EC43B3C561}">
      <dgm:prSet/>
      <dgm:spPr/>
      <dgm:t>
        <a:bodyPr/>
        <a:lstStyle/>
        <a:p>
          <a:endParaRPr lang="en-US"/>
        </a:p>
      </dgm:t>
    </dgm:pt>
    <dgm:pt modelId="{09985BE3-7984-48F4-9C6A-9B55B1EEA09A}" type="sibTrans" cxnId="{6F9F2BB7-3F1D-49C8-ACC3-67EC43B3C561}">
      <dgm:prSet/>
      <dgm:spPr/>
      <dgm:t>
        <a:bodyPr/>
        <a:lstStyle/>
        <a:p>
          <a:endParaRPr lang="en-US"/>
        </a:p>
      </dgm:t>
    </dgm:pt>
    <dgm:pt modelId="{F54B5955-8FE0-4B63-92D3-A9CD8FE32BFE}">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ensures consistent and accurate data entry</a:t>
          </a:r>
          <a:endParaRPr lang="en-US" sz="2200" dirty="0">
            <a:latin typeface="Calibri" panose="020F0502020204030204" pitchFamily="34" charset="0"/>
            <a:cs typeface="Calibri" panose="020F0502020204030204" pitchFamily="34" charset="0"/>
          </a:endParaRPr>
        </a:p>
      </dgm:t>
    </dgm:pt>
    <dgm:pt modelId="{E0F22409-C74C-44C7-A247-E330B4F34411}" type="parTrans" cxnId="{A3CB5C26-3E16-45F0-A04C-F6911A6A3F69}">
      <dgm:prSet/>
      <dgm:spPr/>
      <dgm:t>
        <a:bodyPr/>
        <a:lstStyle/>
        <a:p>
          <a:endParaRPr lang="en-US"/>
        </a:p>
      </dgm:t>
    </dgm:pt>
    <dgm:pt modelId="{D40FFF96-5010-4155-B668-F5E8310FD40A}" type="sibTrans" cxnId="{A3CB5C26-3E16-45F0-A04C-F6911A6A3F69}">
      <dgm:prSet/>
      <dgm:spPr/>
      <dgm:t>
        <a:bodyPr/>
        <a:lstStyle/>
        <a:p>
          <a:endParaRPr lang="en-US"/>
        </a:p>
      </dgm:t>
    </dgm:pt>
    <dgm:pt modelId="{9E77A9A5-7BCE-4566-9832-4FCB0D6EED7F}">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data quality checks to look for errors</a:t>
          </a:r>
          <a:endParaRPr lang="en-US" sz="2200" dirty="0">
            <a:latin typeface="Calibri" panose="020F0502020204030204" pitchFamily="34" charset="0"/>
            <a:cs typeface="Calibri" panose="020F0502020204030204" pitchFamily="34" charset="0"/>
          </a:endParaRPr>
        </a:p>
      </dgm:t>
    </dgm:pt>
    <dgm:pt modelId="{9DD28934-EF49-48B8-851F-C8C1103A5AD9}" type="parTrans" cxnId="{45F9D49D-9B8F-40A4-A48C-2A7CD8B5B7BB}">
      <dgm:prSet/>
      <dgm:spPr/>
      <dgm:t>
        <a:bodyPr/>
        <a:lstStyle/>
        <a:p>
          <a:endParaRPr lang="en-US"/>
        </a:p>
      </dgm:t>
    </dgm:pt>
    <dgm:pt modelId="{05E0A71B-9670-4D97-96ED-F9030E8D1E65}" type="sibTrans" cxnId="{45F9D49D-9B8F-40A4-A48C-2A7CD8B5B7BB}">
      <dgm:prSet/>
      <dgm:spPr/>
      <dgm:t>
        <a:bodyPr/>
        <a:lstStyle/>
        <a:p>
          <a:endParaRPr lang="en-US"/>
        </a:p>
      </dgm:t>
    </dgm:pt>
    <dgm:pt modelId="{BC67DBFA-8FF0-44E2-9DF9-25D269194A9F}">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access for multi-site </a:t>
          </a:r>
          <a:r>
            <a:rPr lang="en-US" sz="2000" dirty="0">
              <a:latin typeface="Calibri" panose="020F0502020204030204" pitchFamily="34" charset="0"/>
              <a:ea typeface="ＭＳ Ｐゴシック" pitchFamily="34" charset="-128"/>
              <a:cs typeface="Calibri" panose="020F0502020204030204" pitchFamily="34" charset="0"/>
            </a:rPr>
            <a:t>collaborations</a:t>
          </a:r>
          <a:endParaRPr lang="en-US" sz="2000" dirty="0">
            <a:latin typeface="Calibri" panose="020F0502020204030204" pitchFamily="34" charset="0"/>
            <a:cs typeface="Calibri" panose="020F0502020204030204" pitchFamily="34" charset="0"/>
          </a:endParaRPr>
        </a:p>
      </dgm:t>
    </dgm:pt>
    <dgm:pt modelId="{A14B3A0E-52F8-46A2-80C6-08A3498EB2D6}" type="parTrans" cxnId="{A0F5E94F-230C-4195-A825-D245F2134892}">
      <dgm:prSet/>
      <dgm:spPr/>
      <dgm:t>
        <a:bodyPr/>
        <a:lstStyle/>
        <a:p>
          <a:endParaRPr lang="en-US"/>
        </a:p>
      </dgm:t>
    </dgm:pt>
    <dgm:pt modelId="{D7DE05C8-F034-40B5-8B75-34B3B05DFA70}" type="sibTrans" cxnId="{A0F5E94F-230C-4195-A825-D245F2134892}">
      <dgm:prSet/>
      <dgm:spPr/>
      <dgm:t>
        <a:bodyPr/>
        <a:lstStyle/>
        <a:p>
          <a:endParaRPr lang="en-US"/>
        </a:p>
      </dgm:t>
    </dgm:pt>
    <dgm:pt modelId="{7F6288BC-0C72-4D99-8C5A-BD47D1FD5A6C}">
      <dgm:prSet phldrT="[Text]" custT="1"/>
      <dgm:spPr/>
      <dgm:t>
        <a:bodyPr/>
        <a:lstStyle/>
        <a:p>
          <a:pPr algn="l"/>
          <a:r>
            <a:rPr lang="en-US" sz="2400" b="1">
              <a:latin typeface="Calibri" panose="020F0502020204030204" pitchFamily="34" charset="0"/>
              <a:cs typeface="Calibri" panose="020F0502020204030204" pitchFamily="34" charset="0"/>
            </a:rPr>
            <a:t>Secure</a:t>
          </a:r>
          <a:endParaRPr lang="en-US" sz="2400" b="1" dirty="0">
            <a:latin typeface="Calibri" panose="020F0502020204030204" pitchFamily="34" charset="0"/>
            <a:cs typeface="Calibri" panose="020F0502020204030204" pitchFamily="34" charset="0"/>
          </a:endParaRPr>
        </a:p>
      </dgm:t>
    </dgm:pt>
    <dgm:pt modelId="{2B303709-AE9D-4ECD-84C0-0A49CEBFBDA3}" type="parTrans" cxnId="{333E02DF-CEF6-44F4-A4DF-67D60869B7CA}">
      <dgm:prSet/>
      <dgm:spPr/>
      <dgm:t>
        <a:bodyPr/>
        <a:lstStyle/>
        <a:p>
          <a:endParaRPr lang="en-US"/>
        </a:p>
      </dgm:t>
    </dgm:pt>
    <dgm:pt modelId="{4E2788B6-D1E3-4B54-AE2B-82A791B2EC48}" type="sibTrans" cxnId="{333E02DF-CEF6-44F4-A4DF-67D60869B7CA}">
      <dgm:prSet/>
      <dgm:spPr/>
      <dgm:t>
        <a:bodyPr/>
        <a:lstStyle/>
        <a:p>
          <a:endParaRPr lang="en-US"/>
        </a:p>
      </dgm:t>
    </dgm:pt>
    <dgm:pt modelId="{14EDC7A8-DFFD-47EA-AC4A-E883E772B3D5}">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multi-factor user authentication using Yale Active Directory </a:t>
          </a:r>
          <a:endParaRPr lang="en-US" sz="2200" dirty="0">
            <a:latin typeface="Calibri" panose="020F0502020204030204" pitchFamily="34" charset="0"/>
            <a:cs typeface="Calibri" panose="020F0502020204030204" pitchFamily="34" charset="0"/>
          </a:endParaRPr>
        </a:p>
      </dgm:t>
    </dgm:pt>
    <dgm:pt modelId="{59C23355-5BD4-4E65-93F4-16FA9F7D258A}" type="parTrans" cxnId="{1F16F6D8-ACF4-4381-A759-321378B595A2}">
      <dgm:prSet/>
      <dgm:spPr/>
      <dgm:t>
        <a:bodyPr/>
        <a:lstStyle/>
        <a:p>
          <a:endParaRPr lang="en-US"/>
        </a:p>
      </dgm:t>
    </dgm:pt>
    <dgm:pt modelId="{F8E2F71D-3AE9-48B4-94F1-5E727E8CCDBF}" type="sibTrans" cxnId="{1F16F6D8-ACF4-4381-A759-321378B595A2}">
      <dgm:prSet/>
      <dgm:spPr/>
      <dgm:t>
        <a:bodyPr/>
        <a:lstStyle/>
        <a:p>
          <a:endParaRPr lang="en-US"/>
        </a:p>
      </dgm:t>
    </dgm:pt>
    <dgm:pt modelId="{C77F8135-867E-4F6C-9FC9-841EB508CF5F}">
      <dgm:prSet phldrT="[Text]" custT="1"/>
      <dgm:spPr/>
      <dgm:t>
        <a:bodyPr/>
        <a:lstStyle/>
        <a:p>
          <a:endParaRPr lang="en-US" sz="2000" dirty="0"/>
        </a:p>
      </dgm:t>
    </dgm:pt>
    <dgm:pt modelId="{ACC8A1FB-CF07-40C8-835C-96AD920BD34D}" type="parTrans" cxnId="{7E79E66E-C24B-462C-A746-59CDEB62EBDF}">
      <dgm:prSet/>
      <dgm:spPr/>
      <dgm:t>
        <a:bodyPr/>
        <a:lstStyle/>
        <a:p>
          <a:endParaRPr lang="en-US"/>
        </a:p>
      </dgm:t>
    </dgm:pt>
    <dgm:pt modelId="{CF1BEB81-2D37-4F32-9A0E-A480485CEE20}" type="sibTrans" cxnId="{7E79E66E-C24B-462C-A746-59CDEB62EBDF}">
      <dgm:prSet/>
      <dgm:spPr/>
      <dgm:t>
        <a:bodyPr/>
        <a:lstStyle/>
        <a:p>
          <a:endParaRPr lang="en-US"/>
        </a:p>
      </dgm:t>
    </dgm:pt>
    <dgm:pt modelId="{84179703-1E02-48E9-9EF9-218845B9AD21}">
      <dgm:prSet phldrT="[Text]" custT="1"/>
      <dgm:spPr/>
      <dgm:t>
        <a:bodyPr/>
        <a:lstStyle/>
        <a:p>
          <a:endParaRPr lang="en-US" sz="2000" dirty="0"/>
        </a:p>
      </dgm:t>
    </dgm:pt>
    <dgm:pt modelId="{60FF6C3B-4CBA-44AE-AA7E-2CD3F06AA367}" type="parTrans" cxnId="{044F6D10-BE51-48B7-A83F-CF4979E2991B}">
      <dgm:prSet/>
      <dgm:spPr/>
      <dgm:t>
        <a:bodyPr/>
        <a:lstStyle/>
        <a:p>
          <a:endParaRPr lang="en-US"/>
        </a:p>
      </dgm:t>
    </dgm:pt>
    <dgm:pt modelId="{A114FD25-1B8C-4049-8C98-DCED93160B09}" type="sibTrans" cxnId="{044F6D10-BE51-48B7-A83F-CF4979E2991B}">
      <dgm:prSet/>
      <dgm:spPr/>
      <dgm:t>
        <a:bodyPr/>
        <a:lstStyle/>
        <a:p>
          <a:endParaRPr lang="en-US"/>
        </a:p>
      </dgm:t>
    </dgm:pt>
    <dgm:pt modelId="{ACCB90FA-A540-4C35-89D1-2A242215CCE2}">
      <dgm:prSet phldrT="[Text]" custT="1"/>
      <dgm:spPr/>
      <dgm:t>
        <a:bodyPr/>
        <a:lstStyle/>
        <a:p>
          <a:endParaRPr lang="en-US" sz="2000" dirty="0"/>
        </a:p>
      </dgm:t>
    </dgm:pt>
    <dgm:pt modelId="{ABA154D8-7B55-4588-B088-249EC5C02D54}" type="parTrans" cxnId="{C440F07B-2F11-43BD-8239-4EFAB8CEA474}">
      <dgm:prSet/>
      <dgm:spPr/>
      <dgm:t>
        <a:bodyPr/>
        <a:lstStyle/>
        <a:p>
          <a:endParaRPr lang="en-US"/>
        </a:p>
      </dgm:t>
    </dgm:pt>
    <dgm:pt modelId="{5DF4B777-CB1C-49A1-B71A-97FF6B06F830}" type="sibTrans" cxnId="{C440F07B-2F11-43BD-8239-4EFAB8CEA474}">
      <dgm:prSet/>
      <dgm:spPr/>
      <dgm:t>
        <a:bodyPr/>
        <a:lstStyle/>
        <a:p>
          <a:endParaRPr lang="en-US"/>
        </a:p>
      </dgm:t>
    </dgm:pt>
    <dgm:pt modelId="{5A4144D2-500D-421D-892D-31F412D0B50A}">
      <dgm:prSet phldrT="[Text]" custT="1"/>
      <dgm:spPr/>
      <dgm:t>
        <a:bodyPr/>
        <a:lstStyle/>
        <a:p>
          <a:endParaRPr lang="en-US" sz="2000" dirty="0"/>
        </a:p>
      </dgm:t>
    </dgm:pt>
    <dgm:pt modelId="{B3F7F070-468C-4ED6-90BA-2AE7FE54993B}" type="parTrans" cxnId="{C280A77B-48D2-4574-9B40-F1DB3F8ECBB6}">
      <dgm:prSet/>
      <dgm:spPr/>
      <dgm:t>
        <a:bodyPr/>
        <a:lstStyle/>
        <a:p>
          <a:endParaRPr lang="en-US"/>
        </a:p>
      </dgm:t>
    </dgm:pt>
    <dgm:pt modelId="{4B5680CD-957D-4297-9F50-A29268157621}" type="sibTrans" cxnId="{C280A77B-48D2-4574-9B40-F1DB3F8ECBB6}">
      <dgm:prSet/>
      <dgm:spPr/>
      <dgm:t>
        <a:bodyPr/>
        <a:lstStyle/>
        <a:p>
          <a:endParaRPr lang="en-US"/>
        </a:p>
      </dgm:t>
    </dgm:pt>
    <dgm:pt modelId="{983D2E0F-2C6E-48D8-B82E-C6171486DC84}">
      <dgm:prSet phldrT="[Text]" custT="1"/>
      <dgm:spPr/>
      <dgm:t>
        <a:bodyPr/>
        <a:lstStyle/>
        <a:p>
          <a:r>
            <a:rPr lang="en-US" sz="2200" dirty="0">
              <a:latin typeface="Calibri" panose="020F0502020204030204" pitchFamily="34" charset="0"/>
              <a:ea typeface="ＭＳ Ｐゴシック" pitchFamily="34" charset="-128"/>
              <a:cs typeface="Calibri" panose="020F0502020204030204" pitchFamily="34" charset="0"/>
            </a:rPr>
            <a:t>data stored on secure cloud servers protected by firewalls</a:t>
          </a:r>
          <a:endParaRPr lang="en-US" sz="2200" dirty="0">
            <a:latin typeface="Calibri" panose="020F0502020204030204" pitchFamily="34" charset="0"/>
            <a:cs typeface="Calibri" panose="020F0502020204030204" pitchFamily="34" charset="0"/>
          </a:endParaRPr>
        </a:p>
      </dgm:t>
    </dgm:pt>
    <dgm:pt modelId="{9102D2FA-5DC6-4A1B-9626-78231F187BB8}" type="parTrans" cxnId="{99CE81E6-330B-4972-98F0-86ACEE26A978}">
      <dgm:prSet/>
      <dgm:spPr/>
      <dgm:t>
        <a:bodyPr/>
        <a:lstStyle/>
        <a:p>
          <a:endParaRPr lang="en-US"/>
        </a:p>
      </dgm:t>
    </dgm:pt>
    <dgm:pt modelId="{894969D6-EA51-4BC8-B2BB-175820EE262E}" type="sibTrans" cxnId="{99CE81E6-330B-4972-98F0-86ACEE26A978}">
      <dgm:prSet/>
      <dgm:spPr/>
      <dgm:t>
        <a:bodyPr/>
        <a:lstStyle/>
        <a:p>
          <a:endParaRPr lang="en-US"/>
        </a:p>
      </dgm:t>
    </dgm:pt>
    <dgm:pt modelId="{2535CD9F-52CD-4C0C-80B6-00F113860977}" type="pres">
      <dgm:prSet presAssocID="{A6A37130-EA1F-4503-83DC-79A9B173A5A7}" presName="Name0" presStyleCnt="0">
        <dgm:presLayoutVars>
          <dgm:chMax/>
          <dgm:chPref val="3"/>
          <dgm:dir/>
          <dgm:animOne val="branch"/>
          <dgm:animLvl val="lvl"/>
        </dgm:presLayoutVars>
      </dgm:prSet>
      <dgm:spPr/>
    </dgm:pt>
    <dgm:pt modelId="{47BE3AD8-F3A1-4EED-98B2-01206F7B56A6}" type="pres">
      <dgm:prSet presAssocID="{D258DAF9-3371-4094-9FA9-7B38B8994909}" presName="composite" presStyleCnt="0"/>
      <dgm:spPr/>
    </dgm:pt>
    <dgm:pt modelId="{07EEDEE4-C386-4099-9ADA-38A7E45E774A}" type="pres">
      <dgm:prSet presAssocID="{D258DAF9-3371-4094-9FA9-7B38B8994909}" presName="FirstChild" presStyleLbl="revTx" presStyleIdx="0" presStyleCnt="8">
        <dgm:presLayoutVars>
          <dgm:chMax val="0"/>
          <dgm:chPref val="0"/>
          <dgm:bulletEnabled val="1"/>
        </dgm:presLayoutVars>
      </dgm:prSet>
      <dgm:spPr/>
    </dgm:pt>
    <dgm:pt modelId="{8379F8DF-B480-4822-9C0C-4FBC714DC6D0}" type="pres">
      <dgm:prSet presAssocID="{D258DAF9-3371-4094-9FA9-7B38B8994909}" presName="Parent" presStyleLbl="alignNode1" presStyleIdx="0" presStyleCnt="4" custScaleX="123774" custScaleY="118038" custLinFactNeighborX="10632">
        <dgm:presLayoutVars>
          <dgm:chMax val="3"/>
          <dgm:chPref val="3"/>
          <dgm:bulletEnabled val="1"/>
        </dgm:presLayoutVars>
      </dgm:prSet>
      <dgm:spPr/>
    </dgm:pt>
    <dgm:pt modelId="{D571C2BB-62F3-4195-AA07-D2AF84962EFA}" type="pres">
      <dgm:prSet presAssocID="{D258DAF9-3371-4094-9FA9-7B38B8994909}" presName="Accent" presStyleLbl="parChTrans1D1" presStyleIdx="0" presStyleCnt="4"/>
      <dgm:spPr/>
    </dgm:pt>
    <dgm:pt modelId="{DBCB5642-5F50-4367-B9B8-7CC3D60D84FA}" type="pres">
      <dgm:prSet presAssocID="{D258DAF9-3371-4094-9FA9-7B38B8994909}" presName="Child" presStyleLbl="revTx" presStyleIdx="1" presStyleCnt="8" custScaleX="86424" custLinFactNeighborX="658">
        <dgm:presLayoutVars>
          <dgm:chMax val="0"/>
          <dgm:chPref val="0"/>
          <dgm:bulletEnabled val="1"/>
        </dgm:presLayoutVars>
      </dgm:prSet>
      <dgm:spPr/>
    </dgm:pt>
    <dgm:pt modelId="{D15FB2F4-377F-47D6-A67E-8F24DDC8EFD1}" type="pres">
      <dgm:prSet presAssocID="{8AEA500C-8597-432C-8201-7050B77F513A}" presName="sibTrans" presStyleCnt="0"/>
      <dgm:spPr/>
    </dgm:pt>
    <dgm:pt modelId="{AC8B5CEC-E3C5-4D89-9ED9-01F40D11B516}" type="pres">
      <dgm:prSet presAssocID="{47BE5BBB-6450-4F8A-9ADC-37C3289C06F6}" presName="composite" presStyleCnt="0"/>
      <dgm:spPr/>
    </dgm:pt>
    <dgm:pt modelId="{919681EA-FC72-401C-8B7B-53ADD44D9CDE}" type="pres">
      <dgm:prSet presAssocID="{47BE5BBB-6450-4F8A-9ADC-37C3289C06F6}" presName="FirstChild" presStyleLbl="revTx" presStyleIdx="2" presStyleCnt="8">
        <dgm:presLayoutVars>
          <dgm:chMax val="0"/>
          <dgm:chPref val="0"/>
          <dgm:bulletEnabled val="1"/>
        </dgm:presLayoutVars>
      </dgm:prSet>
      <dgm:spPr/>
    </dgm:pt>
    <dgm:pt modelId="{874CB6FB-66A0-4E4B-BD80-4E46E823B27D}" type="pres">
      <dgm:prSet presAssocID="{47BE5BBB-6450-4F8A-9ADC-37C3289C06F6}" presName="Parent" presStyleLbl="alignNode1" presStyleIdx="1" presStyleCnt="4" custScaleX="123774" custScaleY="118038" custLinFactNeighborX="10632">
        <dgm:presLayoutVars>
          <dgm:chMax val="3"/>
          <dgm:chPref val="3"/>
          <dgm:bulletEnabled val="1"/>
        </dgm:presLayoutVars>
      </dgm:prSet>
      <dgm:spPr/>
    </dgm:pt>
    <dgm:pt modelId="{0853DD2F-2C35-4663-8C43-28A3B013FF7C}" type="pres">
      <dgm:prSet presAssocID="{47BE5BBB-6450-4F8A-9ADC-37C3289C06F6}" presName="Accent" presStyleLbl="parChTrans1D1" presStyleIdx="1" presStyleCnt="4"/>
      <dgm:spPr/>
    </dgm:pt>
    <dgm:pt modelId="{EEE08907-11A9-4C0C-B4CE-01ACDCDE41E3}" type="pres">
      <dgm:prSet presAssocID="{47BE5BBB-6450-4F8A-9ADC-37C3289C06F6}" presName="Child" presStyleLbl="revTx" presStyleIdx="3" presStyleCnt="8" custScaleX="90177" custLinFactNeighborX="658">
        <dgm:presLayoutVars>
          <dgm:chMax val="0"/>
          <dgm:chPref val="0"/>
          <dgm:bulletEnabled val="1"/>
        </dgm:presLayoutVars>
      </dgm:prSet>
      <dgm:spPr/>
    </dgm:pt>
    <dgm:pt modelId="{FCFE3D47-EFB7-4284-863D-183A32B0096D}" type="pres">
      <dgm:prSet presAssocID="{2340F5F9-331E-4BF2-B521-953101CD71D8}" presName="sibTrans" presStyleCnt="0"/>
      <dgm:spPr/>
    </dgm:pt>
    <dgm:pt modelId="{D6C5FDB1-5BC4-4DAD-A447-7F5549416DD3}" type="pres">
      <dgm:prSet presAssocID="{AAE80FAA-004F-4A79-BB78-605A66BF40AC}" presName="composite" presStyleCnt="0"/>
      <dgm:spPr/>
    </dgm:pt>
    <dgm:pt modelId="{C2A6749E-6FE6-4F2F-9F84-294F50AC1607}" type="pres">
      <dgm:prSet presAssocID="{AAE80FAA-004F-4A79-BB78-605A66BF40AC}" presName="FirstChild" presStyleLbl="revTx" presStyleIdx="4" presStyleCnt="8">
        <dgm:presLayoutVars>
          <dgm:chMax val="0"/>
          <dgm:chPref val="0"/>
          <dgm:bulletEnabled val="1"/>
        </dgm:presLayoutVars>
      </dgm:prSet>
      <dgm:spPr/>
    </dgm:pt>
    <dgm:pt modelId="{4794AF49-038B-4D5A-98E1-B4B9E2D8E578}" type="pres">
      <dgm:prSet presAssocID="{AAE80FAA-004F-4A79-BB78-605A66BF40AC}" presName="Parent" presStyleLbl="alignNode1" presStyleIdx="2" presStyleCnt="4" custScaleX="123774" custScaleY="118038" custLinFactNeighborX="10632">
        <dgm:presLayoutVars>
          <dgm:chMax val="3"/>
          <dgm:chPref val="3"/>
          <dgm:bulletEnabled val="1"/>
        </dgm:presLayoutVars>
      </dgm:prSet>
      <dgm:spPr/>
    </dgm:pt>
    <dgm:pt modelId="{4098494A-02D8-4C02-9E78-3A84923072CC}" type="pres">
      <dgm:prSet presAssocID="{AAE80FAA-004F-4A79-BB78-605A66BF40AC}" presName="Accent" presStyleLbl="parChTrans1D1" presStyleIdx="2" presStyleCnt="4"/>
      <dgm:spPr/>
    </dgm:pt>
    <dgm:pt modelId="{8F297095-CE6D-48FC-9D53-A5375E090A15}" type="pres">
      <dgm:prSet presAssocID="{AAE80FAA-004F-4A79-BB78-605A66BF40AC}" presName="Child" presStyleLbl="revTx" presStyleIdx="5" presStyleCnt="8" custScaleX="92789" custLinFactNeighborX="2902">
        <dgm:presLayoutVars>
          <dgm:chMax val="0"/>
          <dgm:chPref val="0"/>
          <dgm:bulletEnabled val="1"/>
        </dgm:presLayoutVars>
      </dgm:prSet>
      <dgm:spPr/>
    </dgm:pt>
    <dgm:pt modelId="{EBDAC557-AD7E-4E7A-BC87-D1B76175F950}" type="pres">
      <dgm:prSet presAssocID="{09985BE3-7984-48F4-9C6A-9B55B1EEA09A}" presName="sibTrans" presStyleCnt="0"/>
      <dgm:spPr/>
    </dgm:pt>
    <dgm:pt modelId="{FFF811A5-A3B7-4B61-96D0-4E1A2FD066B3}" type="pres">
      <dgm:prSet presAssocID="{7F6288BC-0C72-4D99-8C5A-BD47D1FD5A6C}" presName="composite" presStyleCnt="0"/>
      <dgm:spPr/>
    </dgm:pt>
    <dgm:pt modelId="{22112335-F067-4A4D-AF44-904746CCE9B9}" type="pres">
      <dgm:prSet presAssocID="{7F6288BC-0C72-4D99-8C5A-BD47D1FD5A6C}" presName="FirstChild" presStyleLbl="revTx" presStyleIdx="6" presStyleCnt="8">
        <dgm:presLayoutVars>
          <dgm:chMax val="0"/>
          <dgm:chPref val="0"/>
          <dgm:bulletEnabled val="1"/>
        </dgm:presLayoutVars>
      </dgm:prSet>
      <dgm:spPr/>
    </dgm:pt>
    <dgm:pt modelId="{CFF7C87B-FFAE-4F4C-8941-53C0F3DA5681}" type="pres">
      <dgm:prSet presAssocID="{7F6288BC-0C72-4D99-8C5A-BD47D1FD5A6C}" presName="Parent" presStyleLbl="alignNode1" presStyleIdx="3" presStyleCnt="4" custScaleX="123774" custScaleY="118038" custLinFactNeighborX="10632">
        <dgm:presLayoutVars>
          <dgm:chMax val="3"/>
          <dgm:chPref val="3"/>
          <dgm:bulletEnabled val="1"/>
        </dgm:presLayoutVars>
      </dgm:prSet>
      <dgm:spPr/>
    </dgm:pt>
    <dgm:pt modelId="{B5298BB3-E9C5-427C-AB12-07D77C49CED1}" type="pres">
      <dgm:prSet presAssocID="{7F6288BC-0C72-4D99-8C5A-BD47D1FD5A6C}" presName="Accent" presStyleLbl="parChTrans1D1" presStyleIdx="3" presStyleCnt="4"/>
      <dgm:spPr/>
    </dgm:pt>
    <dgm:pt modelId="{2CA7D06E-BADA-4B4C-A026-78C7B99885C7}" type="pres">
      <dgm:prSet presAssocID="{7F6288BC-0C72-4D99-8C5A-BD47D1FD5A6C}" presName="Child" presStyleLbl="revTx" presStyleIdx="7" presStyleCnt="8" custScaleX="92892" custLinFactNeighborX="14517">
        <dgm:presLayoutVars>
          <dgm:chMax val="0"/>
          <dgm:chPref val="0"/>
          <dgm:bulletEnabled val="1"/>
        </dgm:presLayoutVars>
      </dgm:prSet>
      <dgm:spPr/>
    </dgm:pt>
  </dgm:ptLst>
  <dgm:cxnLst>
    <dgm:cxn modelId="{CC7AEC03-195E-4A03-B0F2-576FDD590AA4}" srcId="{47BE5BBB-6450-4F8A-9ADC-37C3289C06F6}" destId="{B2848F7E-D634-40AC-818E-6300768316E5}" srcOrd="1" destOrd="0" parTransId="{807278AC-D9DD-4FC0-8EA5-F9B828522D82}" sibTransId="{78B68298-AB5E-43FD-96F6-D6341E5FB609}"/>
    <dgm:cxn modelId="{3D64C006-8558-43F8-A29E-F2BE7A2388F7}" srcId="{47BE5BBB-6450-4F8A-9ADC-37C3289C06F6}" destId="{9D8AC5D1-D46D-40E3-ACA3-BFD27CEE79A4}" srcOrd="2" destOrd="0" parTransId="{E6D19E3D-1AAB-4349-80A6-231504E0C8BE}" sibTransId="{C7E94C37-4EE8-4BB6-BDEC-EF5936C4822D}"/>
    <dgm:cxn modelId="{044F6D10-BE51-48B7-A83F-CF4979E2991B}" srcId="{47BE5BBB-6450-4F8A-9ADC-37C3289C06F6}" destId="{84179703-1E02-48E9-9EF9-218845B9AD21}" srcOrd="0" destOrd="0" parTransId="{60FF6C3B-4CBA-44AE-AA7E-2CD3F06AA367}" sibTransId="{A114FD25-1B8C-4049-8C98-DCED93160B09}"/>
    <dgm:cxn modelId="{2940C912-5F96-4A0F-8CD4-CD0BC06CD03F}" type="presOf" srcId="{9D8AC5D1-D46D-40E3-ACA3-BFD27CEE79A4}" destId="{EEE08907-11A9-4C0C-B4CE-01ACDCDE41E3}" srcOrd="0" destOrd="1" presId="urn:microsoft.com/office/officeart/2011/layout/TabList"/>
    <dgm:cxn modelId="{E52F2F15-CEAA-4FAD-9F02-A1EECD1D83BD}" type="presOf" srcId="{B2848F7E-D634-40AC-818E-6300768316E5}" destId="{EEE08907-11A9-4C0C-B4CE-01ACDCDE41E3}" srcOrd="0" destOrd="0" presId="urn:microsoft.com/office/officeart/2011/layout/TabList"/>
    <dgm:cxn modelId="{4A21CE1E-3510-4469-8FC7-FED2BCBCE5A5}" type="presOf" srcId="{9E77A9A5-7BCE-4566-9832-4FCB0D6EED7F}" destId="{8F297095-CE6D-48FC-9D53-A5375E090A15}" srcOrd="0" destOrd="1" presId="urn:microsoft.com/office/officeart/2011/layout/TabList"/>
    <dgm:cxn modelId="{A3CB5C26-3E16-45F0-A04C-F6911A6A3F69}" srcId="{AAE80FAA-004F-4A79-BB78-605A66BF40AC}" destId="{F54B5955-8FE0-4B63-92D3-A9CD8FE32BFE}" srcOrd="1" destOrd="0" parTransId="{E0F22409-C74C-44C7-A247-E330B4F34411}" sibTransId="{D40FFF96-5010-4155-B668-F5E8310FD40A}"/>
    <dgm:cxn modelId="{9EE34639-0B07-4583-A28A-5DED1FFDFA0A}" type="presOf" srcId="{AAE80FAA-004F-4A79-BB78-605A66BF40AC}" destId="{4794AF49-038B-4D5A-98E1-B4B9E2D8E578}" srcOrd="0" destOrd="0" presId="urn:microsoft.com/office/officeart/2011/layout/TabList"/>
    <dgm:cxn modelId="{387AAF5B-54A6-4273-BAAE-74B6AA5191B7}" srcId="{A6A37130-EA1F-4503-83DC-79A9B173A5A7}" destId="{D258DAF9-3371-4094-9FA9-7B38B8994909}" srcOrd="0" destOrd="0" parTransId="{CE9B6802-7A63-4E83-A101-9DACD06B5333}" sibTransId="{8AEA500C-8597-432C-8201-7050B77F513A}"/>
    <dgm:cxn modelId="{B3638A42-408D-4A15-9BC6-E56397262CCD}" type="presOf" srcId="{F54B5955-8FE0-4B63-92D3-A9CD8FE32BFE}" destId="{8F297095-CE6D-48FC-9D53-A5375E090A15}" srcOrd="0" destOrd="0" presId="urn:microsoft.com/office/officeart/2011/layout/TabList"/>
    <dgm:cxn modelId="{7E79E66E-C24B-462C-A746-59CDEB62EBDF}" srcId="{D258DAF9-3371-4094-9FA9-7B38B8994909}" destId="{C77F8135-867E-4F6C-9FC9-841EB508CF5F}" srcOrd="0" destOrd="0" parTransId="{ACC8A1FB-CF07-40C8-835C-96AD920BD34D}" sibTransId="{CF1BEB81-2D37-4F32-9A0E-A480485CEE20}"/>
    <dgm:cxn modelId="{CF9F456F-4EDF-49FE-AB43-9CE7C4BA54E9}" type="presOf" srcId="{47BE5BBB-6450-4F8A-9ADC-37C3289C06F6}" destId="{874CB6FB-66A0-4E4B-BD80-4E46E823B27D}" srcOrd="0" destOrd="0" presId="urn:microsoft.com/office/officeart/2011/layout/TabList"/>
    <dgm:cxn modelId="{A0F5E94F-230C-4195-A825-D245F2134892}" srcId="{D258DAF9-3371-4094-9FA9-7B38B8994909}" destId="{BC67DBFA-8FF0-44E2-9DF9-25D269194A9F}" srcOrd="2" destOrd="0" parTransId="{A14B3A0E-52F8-46A2-80C6-08A3498EB2D6}" sibTransId="{D7DE05C8-F034-40B5-8B75-34B3B05DFA70}"/>
    <dgm:cxn modelId="{8EB24A70-2F46-4B1A-ABE8-88BB67C306E7}" type="presOf" srcId="{983D2E0F-2C6E-48D8-B82E-C6171486DC84}" destId="{2CA7D06E-BADA-4B4C-A026-78C7B99885C7}" srcOrd="0" destOrd="1" presId="urn:microsoft.com/office/officeart/2011/layout/TabList"/>
    <dgm:cxn modelId="{E58C0453-402F-49D6-A34F-AF9B8C234E57}" srcId="{A6A37130-EA1F-4503-83DC-79A9B173A5A7}" destId="{47BE5BBB-6450-4F8A-9ADC-37C3289C06F6}" srcOrd="1" destOrd="0" parTransId="{C876A4CA-FC42-4B1E-BC85-A4DAE45D7E8E}" sibTransId="{2340F5F9-331E-4BF2-B521-953101CD71D8}"/>
    <dgm:cxn modelId="{8D172B73-18E8-436F-B092-12F4DA379EF8}" type="presOf" srcId="{A6A37130-EA1F-4503-83DC-79A9B173A5A7}" destId="{2535CD9F-52CD-4C0C-80B6-00F113860977}" srcOrd="0" destOrd="0" presId="urn:microsoft.com/office/officeart/2011/layout/TabList"/>
    <dgm:cxn modelId="{C280A77B-48D2-4574-9B40-F1DB3F8ECBB6}" srcId="{7F6288BC-0C72-4D99-8C5A-BD47D1FD5A6C}" destId="{5A4144D2-500D-421D-892D-31F412D0B50A}" srcOrd="0" destOrd="0" parTransId="{B3F7F070-468C-4ED6-90BA-2AE7FE54993B}" sibTransId="{4B5680CD-957D-4297-9F50-A29268157621}"/>
    <dgm:cxn modelId="{C440F07B-2F11-43BD-8239-4EFAB8CEA474}" srcId="{AAE80FAA-004F-4A79-BB78-605A66BF40AC}" destId="{ACCB90FA-A540-4C35-89D1-2A242215CCE2}" srcOrd="0" destOrd="0" parTransId="{ABA154D8-7B55-4588-B088-249EC5C02D54}" sibTransId="{5DF4B777-CB1C-49A1-B71A-97FF6B06F830}"/>
    <dgm:cxn modelId="{5656E18B-CDD8-46A5-9027-8FE64B83293E}" type="presOf" srcId="{84179703-1E02-48E9-9EF9-218845B9AD21}" destId="{919681EA-FC72-401C-8B7B-53ADD44D9CDE}" srcOrd="0" destOrd="0" presId="urn:microsoft.com/office/officeart/2011/layout/TabList"/>
    <dgm:cxn modelId="{666FA997-1759-48B7-9571-0F16C4107984}" type="presOf" srcId="{B66FB2BB-A1B5-421E-850D-D27492F11D99}" destId="{DBCB5642-5F50-4367-B9B8-7CC3D60D84FA}" srcOrd="0" destOrd="0" presId="urn:microsoft.com/office/officeart/2011/layout/TabList"/>
    <dgm:cxn modelId="{22825298-C4E1-48EB-8FF8-D67B05A6F045}" type="presOf" srcId="{BC67DBFA-8FF0-44E2-9DF9-25D269194A9F}" destId="{DBCB5642-5F50-4367-B9B8-7CC3D60D84FA}" srcOrd="0" destOrd="1" presId="urn:microsoft.com/office/officeart/2011/layout/TabList"/>
    <dgm:cxn modelId="{45F9D49D-9B8F-40A4-A48C-2A7CD8B5B7BB}" srcId="{AAE80FAA-004F-4A79-BB78-605A66BF40AC}" destId="{9E77A9A5-7BCE-4566-9832-4FCB0D6EED7F}" srcOrd="2" destOrd="0" parTransId="{9DD28934-EF49-48B8-851F-C8C1103A5AD9}" sibTransId="{05E0A71B-9670-4D97-96ED-F9030E8D1E65}"/>
    <dgm:cxn modelId="{402AF79D-FAF2-4441-AD1B-9A319006BEBF}" type="presOf" srcId="{D258DAF9-3371-4094-9FA9-7B38B8994909}" destId="{8379F8DF-B480-4822-9C0C-4FBC714DC6D0}" srcOrd="0" destOrd="0" presId="urn:microsoft.com/office/officeart/2011/layout/TabList"/>
    <dgm:cxn modelId="{97A7A1A6-332C-4D8D-95FD-33D83FC4508A}" type="presOf" srcId="{7F6288BC-0C72-4D99-8C5A-BD47D1FD5A6C}" destId="{CFF7C87B-FFAE-4F4C-8941-53C0F3DA5681}" srcOrd="0" destOrd="0" presId="urn:microsoft.com/office/officeart/2011/layout/TabList"/>
    <dgm:cxn modelId="{6F9F2BB7-3F1D-49C8-ACC3-67EC43B3C561}" srcId="{A6A37130-EA1F-4503-83DC-79A9B173A5A7}" destId="{AAE80FAA-004F-4A79-BB78-605A66BF40AC}" srcOrd="2" destOrd="0" parTransId="{005A7C8B-BB4E-4408-8688-F6584D4C2217}" sibTransId="{09985BE3-7984-48F4-9C6A-9B55B1EEA09A}"/>
    <dgm:cxn modelId="{F70871C1-4CAB-4530-95EF-82B8AD962697}" type="presOf" srcId="{14EDC7A8-DFFD-47EA-AC4A-E883E772B3D5}" destId="{2CA7D06E-BADA-4B4C-A026-78C7B99885C7}" srcOrd="0" destOrd="0" presId="urn:microsoft.com/office/officeart/2011/layout/TabList"/>
    <dgm:cxn modelId="{FEF9F4C2-2F57-4B98-8C82-6292417BDC74}" type="presOf" srcId="{ACCB90FA-A540-4C35-89D1-2A242215CCE2}" destId="{C2A6749E-6FE6-4F2F-9F84-294F50AC1607}" srcOrd="0" destOrd="0" presId="urn:microsoft.com/office/officeart/2011/layout/TabList"/>
    <dgm:cxn modelId="{1F16F6D8-ACF4-4381-A759-321378B595A2}" srcId="{7F6288BC-0C72-4D99-8C5A-BD47D1FD5A6C}" destId="{14EDC7A8-DFFD-47EA-AC4A-E883E772B3D5}" srcOrd="1" destOrd="0" parTransId="{59C23355-5BD4-4E65-93F4-16FA9F7D258A}" sibTransId="{F8E2F71D-3AE9-48B4-94F1-5E727E8CCDBF}"/>
    <dgm:cxn modelId="{F7E7CFDA-9B59-4607-A645-5615CCA61777}" srcId="{D258DAF9-3371-4094-9FA9-7B38B8994909}" destId="{B66FB2BB-A1B5-421E-850D-D27492F11D99}" srcOrd="1" destOrd="0" parTransId="{C12BE34C-8255-40B0-89CF-0692C43DED21}" sibTransId="{22DB7591-48E3-4FC6-AD5F-C885435EE6C5}"/>
    <dgm:cxn modelId="{333E02DF-CEF6-44F4-A4DF-67D60869B7CA}" srcId="{A6A37130-EA1F-4503-83DC-79A9B173A5A7}" destId="{7F6288BC-0C72-4D99-8C5A-BD47D1FD5A6C}" srcOrd="3" destOrd="0" parTransId="{2B303709-AE9D-4ECD-84C0-0A49CEBFBDA3}" sibTransId="{4E2788B6-D1E3-4B54-AE2B-82A791B2EC48}"/>
    <dgm:cxn modelId="{99CE81E6-330B-4972-98F0-86ACEE26A978}" srcId="{7F6288BC-0C72-4D99-8C5A-BD47D1FD5A6C}" destId="{983D2E0F-2C6E-48D8-B82E-C6171486DC84}" srcOrd="2" destOrd="0" parTransId="{9102D2FA-5DC6-4A1B-9626-78231F187BB8}" sibTransId="{894969D6-EA51-4BC8-B2BB-175820EE262E}"/>
    <dgm:cxn modelId="{E975F0F2-AE54-4993-B62B-FC9675D641B0}" type="presOf" srcId="{5A4144D2-500D-421D-892D-31F412D0B50A}" destId="{22112335-F067-4A4D-AF44-904746CCE9B9}" srcOrd="0" destOrd="0" presId="urn:microsoft.com/office/officeart/2011/layout/TabList"/>
    <dgm:cxn modelId="{C2317FFA-CF20-4BED-BC71-0A3A3A0DC098}" type="presOf" srcId="{C77F8135-867E-4F6C-9FC9-841EB508CF5F}" destId="{07EEDEE4-C386-4099-9ADA-38A7E45E774A}" srcOrd="0" destOrd="0" presId="urn:microsoft.com/office/officeart/2011/layout/TabList"/>
    <dgm:cxn modelId="{1237AD8F-9573-4253-8FF5-9DC568101B7D}" type="presParOf" srcId="{2535CD9F-52CD-4C0C-80B6-00F113860977}" destId="{47BE3AD8-F3A1-4EED-98B2-01206F7B56A6}" srcOrd="0" destOrd="0" presId="urn:microsoft.com/office/officeart/2011/layout/TabList"/>
    <dgm:cxn modelId="{E55437C9-059D-4724-A9E3-809C782D24F7}" type="presParOf" srcId="{47BE3AD8-F3A1-4EED-98B2-01206F7B56A6}" destId="{07EEDEE4-C386-4099-9ADA-38A7E45E774A}" srcOrd="0" destOrd="0" presId="urn:microsoft.com/office/officeart/2011/layout/TabList"/>
    <dgm:cxn modelId="{92ABBD40-C527-45C4-8049-6858B7BB5F3F}" type="presParOf" srcId="{47BE3AD8-F3A1-4EED-98B2-01206F7B56A6}" destId="{8379F8DF-B480-4822-9C0C-4FBC714DC6D0}" srcOrd="1" destOrd="0" presId="urn:microsoft.com/office/officeart/2011/layout/TabList"/>
    <dgm:cxn modelId="{C80B7503-8783-4459-B1AC-482359D20B79}" type="presParOf" srcId="{47BE3AD8-F3A1-4EED-98B2-01206F7B56A6}" destId="{D571C2BB-62F3-4195-AA07-D2AF84962EFA}" srcOrd="2" destOrd="0" presId="urn:microsoft.com/office/officeart/2011/layout/TabList"/>
    <dgm:cxn modelId="{DA444E3C-03F9-4087-A365-98C50FBC57AC}" type="presParOf" srcId="{2535CD9F-52CD-4C0C-80B6-00F113860977}" destId="{DBCB5642-5F50-4367-B9B8-7CC3D60D84FA}" srcOrd="1" destOrd="0" presId="urn:microsoft.com/office/officeart/2011/layout/TabList"/>
    <dgm:cxn modelId="{BD2A2C57-7F9A-4DCC-847E-F0B3734C175A}" type="presParOf" srcId="{2535CD9F-52CD-4C0C-80B6-00F113860977}" destId="{D15FB2F4-377F-47D6-A67E-8F24DDC8EFD1}" srcOrd="2" destOrd="0" presId="urn:microsoft.com/office/officeart/2011/layout/TabList"/>
    <dgm:cxn modelId="{4BD6DB8D-F446-485E-893F-229140DF2870}" type="presParOf" srcId="{2535CD9F-52CD-4C0C-80B6-00F113860977}" destId="{AC8B5CEC-E3C5-4D89-9ED9-01F40D11B516}" srcOrd="3" destOrd="0" presId="urn:microsoft.com/office/officeart/2011/layout/TabList"/>
    <dgm:cxn modelId="{9412E0FD-409E-4ABD-A1C2-CFD0492812CC}" type="presParOf" srcId="{AC8B5CEC-E3C5-4D89-9ED9-01F40D11B516}" destId="{919681EA-FC72-401C-8B7B-53ADD44D9CDE}" srcOrd="0" destOrd="0" presId="urn:microsoft.com/office/officeart/2011/layout/TabList"/>
    <dgm:cxn modelId="{E1174A59-A333-43AB-AC18-AC94A13E75DD}" type="presParOf" srcId="{AC8B5CEC-E3C5-4D89-9ED9-01F40D11B516}" destId="{874CB6FB-66A0-4E4B-BD80-4E46E823B27D}" srcOrd="1" destOrd="0" presId="urn:microsoft.com/office/officeart/2011/layout/TabList"/>
    <dgm:cxn modelId="{FC5C75CE-060C-4BDD-BC83-31249A2C3326}" type="presParOf" srcId="{AC8B5CEC-E3C5-4D89-9ED9-01F40D11B516}" destId="{0853DD2F-2C35-4663-8C43-28A3B013FF7C}" srcOrd="2" destOrd="0" presId="urn:microsoft.com/office/officeart/2011/layout/TabList"/>
    <dgm:cxn modelId="{282CFAE1-EF89-4F61-9AA5-023594D3FFEA}" type="presParOf" srcId="{2535CD9F-52CD-4C0C-80B6-00F113860977}" destId="{EEE08907-11A9-4C0C-B4CE-01ACDCDE41E3}" srcOrd="4" destOrd="0" presId="urn:microsoft.com/office/officeart/2011/layout/TabList"/>
    <dgm:cxn modelId="{9C4D1A3B-B59A-4E79-B321-3F4E2130B98F}" type="presParOf" srcId="{2535CD9F-52CD-4C0C-80B6-00F113860977}" destId="{FCFE3D47-EFB7-4284-863D-183A32B0096D}" srcOrd="5" destOrd="0" presId="urn:microsoft.com/office/officeart/2011/layout/TabList"/>
    <dgm:cxn modelId="{6493D7E3-5DEF-4B01-9FED-F46F4B6A7583}" type="presParOf" srcId="{2535CD9F-52CD-4C0C-80B6-00F113860977}" destId="{D6C5FDB1-5BC4-4DAD-A447-7F5549416DD3}" srcOrd="6" destOrd="0" presId="urn:microsoft.com/office/officeart/2011/layout/TabList"/>
    <dgm:cxn modelId="{E862AB76-6DEF-4D28-B06A-8DBD6D91393C}" type="presParOf" srcId="{D6C5FDB1-5BC4-4DAD-A447-7F5549416DD3}" destId="{C2A6749E-6FE6-4F2F-9F84-294F50AC1607}" srcOrd="0" destOrd="0" presId="urn:microsoft.com/office/officeart/2011/layout/TabList"/>
    <dgm:cxn modelId="{E935A1A4-8527-4184-AE03-7A5188023A84}" type="presParOf" srcId="{D6C5FDB1-5BC4-4DAD-A447-7F5549416DD3}" destId="{4794AF49-038B-4D5A-98E1-B4B9E2D8E578}" srcOrd="1" destOrd="0" presId="urn:microsoft.com/office/officeart/2011/layout/TabList"/>
    <dgm:cxn modelId="{713F3323-FCD3-4274-A4F8-1601C90F12E1}" type="presParOf" srcId="{D6C5FDB1-5BC4-4DAD-A447-7F5549416DD3}" destId="{4098494A-02D8-4C02-9E78-3A84923072CC}" srcOrd="2" destOrd="0" presId="urn:microsoft.com/office/officeart/2011/layout/TabList"/>
    <dgm:cxn modelId="{DC8AE9BE-67B4-4FD4-9BF8-642648A8B8C0}" type="presParOf" srcId="{2535CD9F-52CD-4C0C-80B6-00F113860977}" destId="{8F297095-CE6D-48FC-9D53-A5375E090A15}" srcOrd="7" destOrd="0" presId="urn:microsoft.com/office/officeart/2011/layout/TabList"/>
    <dgm:cxn modelId="{0866B3F1-2484-4EE9-8CC4-BA94EB7DD574}" type="presParOf" srcId="{2535CD9F-52CD-4C0C-80B6-00F113860977}" destId="{EBDAC557-AD7E-4E7A-BC87-D1B76175F950}" srcOrd="8" destOrd="0" presId="urn:microsoft.com/office/officeart/2011/layout/TabList"/>
    <dgm:cxn modelId="{CFDDF820-217C-4908-B78F-830A6BA50E30}" type="presParOf" srcId="{2535CD9F-52CD-4C0C-80B6-00F113860977}" destId="{FFF811A5-A3B7-4B61-96D0-4E1A2FD066B3}" srcOrd="9" destOrd="0" presId="urn:microsoft.com/office/officeart/2011/layout/TabList"/>
    <dgm:cxn modelId="{C3B39AC9-51DC-46F3-9205-40B933913BEE}" type="presParOf" srcId="{FFF811A5-A3B7-4B61-96D0-4E1A2FD066B3}" destId="{22112335-F067-4A4D-AF44-904746CCE9B9}" srcOrd="0" destOrd="0" presId="urn:microsoft.com/office/officeart/2011/layout/TabList"/>
    <dgm:cxn modelId="{BD87185E-547F-485B-8742-76F9FD5833EB}" type="presParOf" srcId="{FFF811A5-A3B7-4B61-96D0-4E1A2FD066B3}" destId="{CFF7C87B-FFAE-4F4C-8941-53C0F3DA5681}" srcOrd="1" destOrd="0" presId="urn:microsoft.com/office/officeart/2011/layout/TabList"/>
    <dgm:cxn modelId="{B848C42E-C6D6-4D84-A01B-00B650866F8D}" type="presParOf" srcId="{FFF811A5-A3B7-4B61-96D0-4E1A2FD066B3}" destId="{B5298BB3-E9C5-427C-AB12-07D77C49CED1}" srcOrd="2" destOrd="0" presId="urn:microsoft.com/office/officeart/2011/layout/TabList"/>
    <dgm:cxn modelId="{C86C092C-050C-45DE-B5DA-DEB624175931}" type="presParOf" srcId="{2535CD9F-52CD-4C0C-80B6-00F113860977}" destId="{2CA7D06E-BADA-4B4C-A026-78C7B99885C7}"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88DE0-6255-4FC1-B298-D8064A02CD77}">
      <dsp:nvSpPr>
        <dsp:cNvPr id="0" name=""/>
        <dsp:cNvSpPr/>
      </dsp:nvSpPr>
      <dsp:spPr>
        <a:xfrm>
          <a:off x="5781" y="659530"/>
          <a:ext cx="4104744" cy="4104744"/>
        </a:xfrm>
        <a:prstGeom prst="ellipse">
          <a:avLst/>
        </a:prstGeom>
        <a:solidFill>
          <a:schemeClr val="lt1">
            <a:alpha val="50000"/>
            <a:hueOff val="0"/>
            <a:satOff val="0"/>
            <a:lumOff val="0"/>
            <a:alphaOff val="0"/>
          </a:schemeClr>
        </a:solidFill>
        <a:ln w="38100" cap="flat" cmpd="sng" algn="ctr">
          <a:solidFill>
            <a:schemeClr val="accent1">
              <a:lumMod val="7500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5898" tIns="48260" rIns="225898" bIns="48260" numCol="1" spcCol="1270" anchor="ctr" anchorCtr="0">
          <a:noAutofit/>
        </a:bodyPr>
        <a:lstStyle/>
        <a:p>
          <a:pPr marL="0" lvl="0" indent="0" algn="ctr" defTabSz="1689100">
            <a:lnSpc>
              <a:spcPct val="90000"/>
            </a:lnSpc>
            <a:spcBef>
              <a:spcPct val="0"/>
            </a:spcBef>
            <a:spcAft>
              <a:spcPct val="35000"/>
            </a:spcAft>
            <a:buNone/>
          </a:pPr>
          <a:endParaRPr lang="en-US" sz="3800" b="1" i="1" kern="1200" dirty="0">
            <a:latin typeface="Tw Cen MT Condensed" panose="020B0606020104020203" pitchFamily="34" charset="0"/>
            <a:cs typeface="Microsoft Uighur" panose="02000000000000000000" pitchFamily="2" charset="-78"/>
          </a:endParaRPr>
        </a:p>
        <a:p>
          <a:pPr marL="0" lvl="0" indent="0" algn="ctr" defTabSz="1689100">
            <a:lnSpc>
              <a:spcPct val="90000"/>
            </a:lnSpc>
            <a:spcBef>
              <a:spcPct val="0"/>
            </a:spcBef>
            <a:spcAft>
              <a:spcPct val="35000"/>
            </a:spcAft>
            <a:buNone/>
          </a:pPr>
          <a:r>
            <a:rPr lang="en-US" sz="3200" b="1" i="1" kern="1200" dirty="0">
              <a:latin typeface="Calibri" panose="020F0502020204030204" pitchFamily="34" charset="0"/>
              <a:cs typeface="Calibri" panose="020F0502020204030204" pitchFamily="34" charset="0"/>
            </a:rPr>
            <a:t>Web-based software  </a:t>
          </a:r>
          <a:r>
            <a:rPr lang="en-US" sz="3200" kern="1200" dirty="0">
              <a:latin typeface="Calibri" panose="020F0502020204030204" pitchFamily="34" charset="0"/>
              <a:cs typeface="Calibri" panose="020F0502020204030204" pitchFamily="34" charset="0"/>
            </a:rPr>
            <a:t>used to create and manage research databases and participant surveys.</a:t>
          </a:r>
        </a:p>
        <a:p>
          <a:pPr marL="0" lvl="0" indent="0" algn="ctr" defTabSz="1689100">
            <a:lnSpc>
              <a:spcPct val="90000"/>
            </a:lnSpc>
            <a:spcBef>
              <a:spcPct val="0"/>
            </a:spcBef>
            <a:spcAft>
              <a:spcPct val="35000"/>
            </a:spcAft>
            <a:buNone/>
          </a:pPr>
          <a:endParaRPr lang="en-US" sz="3800" kern="1200" dirty="0"/>
        </a:p>
      </dsp:txBody>
      <dsp:txXfrm>
        <a:off x="606907" y="1260656"/>
        <a:ext cx="2902492" cy="2902492"/>
      </dsp:txXfrm>
    </dsp:sp>
    <dsp:sp modelId="{FBC4F3C4-5B47-453A-A0E0-8E138075E5B0}">
      <dsp:nvSpPr>
        <dsp:cNvPr id="0" name=""/>
        <dsp:cNvSpPr/>
      </dsp:nvSpPr>
      <dsp:spPr>
        <a:xfrm>
          <a:off x="3289577" y="659530"/>
          <a:ext cx="4104744" cy="4104744"/>
        </a:xfrm>
        <a:prstGeom prst="ellipse">
          <a:avLst/>
        </a:prstGeom>
        <a:solidFill>
          <a:schemeClr val="lt1">
            <a:alpha val="50000"/>
            <a:hueOff val="0"/>
            <a:satOff val="0"/>
            <a:lumOff val="0"/>
            <a:alphaOff val="0"/>
          </a:schemeClr>
        </a:solidFill>
        <a:ln w="38100" cap="flat" cmpd="sng" algn="ctr">
          <a:solidFill>
            <a:schemeClr val="accent1">
              <a:lumMod val="7500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5898" tIns="48260" rIns="225898" bIns="48260" numCol="1" spcCol="1270" anchor="ctr" anchorCtr="0">
          <a:noAutofit/>
        </a:bodyPr>
        <a:lstStyle/>
        <a:p>
          <a:pPr marL="0" lvl="0" indent="0" algn="ctr" defTabSz="1689100">
            <a:lnSpc>
              <a:spcPct val="90000"/>
            </a:lnSpc>
            <a:spcBef>
              <a:spcPct val="0"/>
            </a:spcBef>
            <a:spcAft>
              <a:spcPct val="35000"/>
            </a:spcAft>
            <a:buNone/>
          </a:pPr>
          <a:endParaRPr lang="en-US" sz="3800" b="1" i="1" kern="1200" dirty="0">
            <a:latin typeface="Tw Cen MT Condensed" panose="020B0606020104020203" pitchFamily="34" charset="0"/>
            <a:cs typeface="Microsoft Uighur" panose="02000000000000000000" pitchFamily="2" charset="-78"/>
          </a:endParaRPr>
        </a:p>
        <a:p>
          <a:pPr marL="0" lvl="0" indent="0" algn="ctr" defTabSz="1689100">
            <a:lnSpc>
              <a:spcPct val="90000"/>
            </a:lnSpc>
            <a:spcBef>
              <a:spcPct val="0"/>
            </a:spcBef>
            <a:spcAft>
              <a:spcPct val="35000"/>
            </a:spcAft>
            <a:buNone/>
          </a:pPr>
          <a:r>
            <a:rPr lang="en-US" sz="3200" b="1" i="1" kern="1200" dirty="0">
              <a:latin typeface="Calibri" panose="020F0502020204030204" pitchFamily="34" charset="0"/>
              <a:cs typeface="Calibri" panose="020F0502020204030204" pitchFamily="34" charset="0"/>
            </a:rPr>
            <a:t>Developed as a tool  </a:t>
          </a:r>
          <a:r>
            <a:rPr lang="en-US" sz="3200" kern="1200" dirty="0">
              <a:latin typeface="Calibri" panose="020F0502020204030204" pitchFamily="34" charset="0"/>
              <a:cs typeface="Calibri" panose="020F0502020204030204" pitchFamily="34" charset="0"/>
            </a:rPr>
            <a:t>to help researchers collect and manage data effectively and responsibly.</a:t>
          </a:r>
        </a:p>
        <a:p>
          <a:pPr marL="0" lvl="0" indent="0" algn="ctr" defTabSz="1689100">
            <a:lnSpc>
              <a:spcPct val="90000"/>
            </a:lnSpc>
            <a:spcBef>
              <a:spcPct val="0"/>
            </a:spcBef>
            <a:spcAft>
              <a:spcPct val="35000"/>
            </a:spcAft>
            <a:buNone/>
          </a:pPr>
          <a:endParaRPr lang="en-US" sz="3800" kern="1200" dirty="0"/>
        </a:p>
      </dsp:txBody>
      <dsp:txXfrm>
        <a:off x="3890703" y="1260656"/>
        <a:ext cx="2902492" cy="2902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8BB3-E9C5-427C-AB12-07D77C49CED1}">
      <dsp:nvSpPr>
        <dsp:cNvPr id="0" name=""/>
        <dsp:cNvSpPr/>
      </dsp:nvSpPr>
      <dsp:spPr>
        <a:xfrm>
          <a:off x="125529" y="3902876"/>
          <a:ext cx="812323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8494A-02D8-4C02-9E78-3A84923072CC}">
      <dsp:nvSpPr>
        <dsp:cNvPr id="0" name=""/>
        <dsp:cNvSpPr/>
      </dsp:nvSpPr>
      <dsp:spPr>
        <a:xfrm>
          <a:off x="125529" y="2733948"/>
          <a:ext cx="812323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3DD2F-2C35-4663-8C43-28A3B013FF7C}">
      <dsp:nvSpPr>
        <dsp:cNvPr id="0" name=""/>
        <dsp:cNvSpPr/>
      </dsp:nvSpPr>
      <dsp:spPr>
        <a:xfrm>
          <a:off x="125529" y="1565021"/>
          <a:ext cx="812323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1C2BB-62F3-4195-AA07-D2AF84962EFA}">
      <dsp:nvSpPr>
        <dsp:cNvPr id="0" name=""/>
        <dsp:cNvSpPr/>
      </dsp:nvSpPr>
      <dsp:spPr>
        <a:xfrm>
          <a:off x="125529" y="396094"/>
          <a:ext cx="8123237"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EEDEE4-C386-4099-9ADA-38A7E45E774A}">
      <dsp:nvSpPr>
        <dsp:cNvPr id="0" name=""/>
        <dsp:cNvSpPr/>
      </dsp:nvSpPr>
      <dsp:spPr>
        <a:xfrm>
          <a:off x="2237570" y="34273"/>
          <a:ext cx="6011195" cy="36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237570" y="34273"/>
        <a:ext cx="6011195" cy="361820"/>
      </dsp:txXfrm>
    </dsp:sp>
    <dsp:sp modelId="{8379F8DF-B480-4822-9C0C-4FBC714DC6D0}">
      <dsp:nvSpPr>
        <dsp:cNvPr id="0" name=""/>
        <dsp:cNvSpPr/>
      </dsp:nvSpPr>
      <dsp:spPr>
        <a:xfrm>
          <a:off x="99023" y="1641"/>
          <a:ext cx="2614158" cy="427086"/>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Accessible</a:t>
          </a:r>
        </a:p>
      </dsp:txBody>
      <dsp:txXfrm>
        <a:off x="119875" y="22493"/>
        <a:ext cx="2572454" cy="406234"/>
      </dsp:txXfrm>
    </dsp:sp>
    <dsp:sp modelId="{DBCB5642-5F50-4367-B9B8-7CC3D60D84FA}">
      <dsp:nvSpPr>
        <dsp:cNvPr id="0" name=""/>
        <dsp:cNvSpPr/>
      </dsp:nvSpPr>
      <dsp:spPr>
        <a:xfrm>
          <a:off x="604856" y="428727"/>
          <a:ext cx="7020426" cy="72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remote web-based access (on and off campus)</a:t>
          </a:r>
          <a:endParaRPr lang="en-US" sz="2200" kern="120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access for multi-site </a:t>
          </a:r>
          <a:r>
            <a:rPr lang="en-US" sz="2000" kern="1200" dirty="0">
              <a:latin typeface="Calibri" panose="020F0502020204030204" pitchFamily="34" charset="0"/>
              <a:ea typeface="ＭＳ Ｐゴシック" pitchFamily="34" charset="-128"/>
              <a:cs typeface="Calibri" panose="020F0502020204030204" pitchFamily="34" charset="0"/>
            </a:rPr>
            <a:t>collaborations</a:t>
          </a:r>
          <a:endParaRPr lang="en-US" sz="2000" kern="1200" dirty="0">
            <a:latin typeface="Calibri" panose="020F0502020204030204" pitchFamily="34" charset="0"/>
            <a:cs typeface="Calibri" panose="020F0502020204030204" pitchFamily="34" charset="0"/>
          </a:endParaRPr>
        </a:p>
      </dsp:txBody>
      <dsp:txXfrm>
        <a:off x="604856" y="428727"/>
        <a:ext cx="7020426" cy="723750"/>
      </dsp:txXfrm>
    </dsp:sp>
    <dsp:sp modelId="{919681EA-FC72-401C-8B7B-53ADD44D9CDE}">
      <dsp:nvSpPr>
        <dsp:cNvPr id="0" name=""/>
        <dsp:cNvSpPr/>
      </dsp:nvSpPr>
      <dsp:spPr>
        <a:xfrm>
          <a:off x="2237570" y="1203200"/>
          <a:ext cx="6011195" cy="36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237570" y="1203200"/>
        <a:ext cx="6011195" cy="361820"/>
      </dsp:txXfrm>
    </dsp:sp>
    <dsp:sp modelId="{874CB6FB-66A0-4E4B-BD80-4E46E823B27D}">
      <dsp:nvSpPr>
        <dsp:cNvPr id="0" name=""/>
        <dsp:cNvSpPr/>
      </dsp:nvSpPr>
      <dsp:spPr>
        <a:xfrm>
          <a:off x="99023" y="1170568"/>
          <a:ext cx="2614158" cy="427086"/>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Customizable</a:t>
          </a:r>
          <a:endParaRPr lang="en-US" sz="2400" b="1" kern="1200" dirty="0">
            <a:latin typeface="Calibri" panose="020F0502020204030204" pitchFamily="34" charset="0"/>
            <a:cs typeface="Calibri" panose="020F0502020204030204" pitchFamily="34" charset="0"/>
          </a:endParaRPr>
        </a:p>
      </dsp:txBody>
      <dsp:txXfrm>
        <a:off x="119875" y="1191420"/>
        <a:ext cx="2572454" cy="406234"/>
      </dsp:txXfrm>
    </dsp:sp>
    <dsp:sp modelId="{EEE08907-11A9-4C0C-B4CE-01ACDCDE41E3}">
      <dsp:nvSpPr>
        <dsp:cNvPr id="0" name=""/>
        <dsp:cNvSpPr/>
      </dsp:nvSpPr>
      <dsp:spPr>
        <a:xfrm>
          <a:off x="452423" y="1597654"/>
          <a:ext cx="7325291" cy="72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fast and flexible to design</a:t>
          </a:r>
          <a:endParaRPr lang="en-US" sz="2200" kern="120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modifications at anytime</a:t>
          </a:r>
          <a:endParaRPr lang="en-US" sz="2200" kern="1200" dirty="0">
            <a:latin typeface="Calibri" panose="020F0502020204030204" pitchFamily="34" charset="0"/>
            <a:cs typeface="Calibri" panose="020F0502020204030204" pitchFamily="34" charset="0"/>
          </a:endParaRPr>
        </a:p>
      </dsp:txBody>
      <dsp:txXfrm>
        <a:off x="452423" y="1597654"/>
        <a:ext cx="7325291" cy="723750"/>
      </dsp:txXfrm>
    </dsp:sp>
    <dsp:sp modelId="{C2A6749E-6FE6-4F2F-9F84-294F50AC1607}">
      <dsp:nvSpPr>
        <dsp:cNvPr id="0" name=""/>
        <dsp:cNvSpPr/>
      </dsp:nvSpPr>
      <dsp:spPr>
        <a:xfrm>
          <a:off x="2237570" y="2372128"/>
          <a:ext cx="6011195" cy="36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237570" y="2372128"/>
        <a:ext cx="6011195" cy="361820"/>
      </dsp:txXfrm>
    </dsp:sp>
    <dsp:sp modelId="{4794AF49-038B-4D5A-98E1-B4B9E2D8E578}">
      <dsp:nvSpPr>
        <dsp:cNvPr id="0" name=""/>
        <dsp:cNvSpPr/>
      </dsp:nvSpPr>
      <dsp:spPr>
        <a:xfrm>
          <a:off x="99023" y="2339495"/>
          <a:ext cx="2614158" cy="427086"/>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Accurate</a:t>
          </a:r>
          <a:endParaRPr lang="en-US" sz="2400" b="1" kern="1200" dirty="0">
            <a:latin typeface="Calibri" panose="020F0502020204030204" pitchFamily="34" charset="0"/>
            <a:cs typeface="Calibri" panose="020F0502020204030204" pitchFamily="34" charset="0"/>
          </a:endParaRPr>
        </a:p>
      </dsp:txBody>
      <dsp:txXfrm>
        <a:off x="119875" y="2360347"/>
        <a:ext cx="2572454" cy="406234"/>
      </dsp:txXfrm>
    </dsp:sp>
    <dsp:sp modelId="{8F297095-CE6D-48FC-9D53-A5375E090A15}">
      <dsp:nvSpPr>
        <dsp:cNvPr id="0" name=""/>
        <dsp:cNvSpPr/>
      </dsp:nvSpPr>
      <dsp:spPr>
        <a:xfrm>
          <a:off x="528619" y="2766581"/>
          <a:ext cx="7537470" cy="72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ensures consistent and accurate data entry</a:t>
          </a:r>
          <a:endParaRPr lang="en-US" sz="2200" kern="120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data quality checks to look for errors</a:t>
          </a:r>
          <a:endParaRPr lang="en-US" sz="2200" kern="1200" dirty="0">
            <a:latin typeface="Calibri" panose="020F0502020204030204" pitchFamily="34" charset="0"/>
            <a:cs typeface="Calibri" panose="020F0502020204030204" pitchFamily="34" charset="0"/>
          </a:endParaRPr>
        </a:p>
      </dsp:txBody>
      <dsp:txXfrm>
        <a:off x="528619" y="2766581"/>
        <a:ext cx="7537470" cy="723750"/>
      </dsp:txXfrm>
    </dsp:sp>
    <dsp:sp modelId="{22112335-F067-4A4D-AF44-904746CCE9B9}">
      <dsp:nvSpPr>
        <dsp:cNvPr id="0" name=""/>
        <dsp:cNvSpPr/>
      </dsp:nvSpPr>
      <dsp:spPr>
        <a:xfrm>
          <a:off x="2237570" y="3541055"/>
          <a:ext cx="6011195" cy="36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US" sz="2000" kern="1200" dirty="0"/>
        </a:p>
      </dsp:txBody>
      <dsp:txXfrm>
        <a:off x="2237570" y="3541055"/>
        <a:ext cx="6011195" cy="361820"/>
      </dsp:txXfrm>
    </dsp:sp>
    <dsp:sp modelId="{CFF7C87B-FFAE-4F4C-8941-53C0F3DA5681}">
      <dsp:nvSpPr>
        <dsp:cNvPr id="0" name=""/>
        <dsp:cNvSpPr/>
      </dsp:nvSpPr>
      <dsp:spPr>
        <a:xfrm>
          <a:off x="99023" y="3508422"/>
          <a:ext cx="2614158" cy="427086"/>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Secure</a:t>
          </a:r>
          <a:endParaRPr lang="en-US" sz="2400" b="1" kern="1200" dirty="0">
            <a:latin typeface="Calibri" panose="020F0502020204030204" pitchFamily="34" charset="0"/>
            <a:cs typeface="Calibri" panose="020F0502020204030204" pitchFamily="34" charset="0"/>
          </a:endParaRPr>
        </a:p>
      </dsp:txBody>
      <dsp:txXfrm>
        <a:off x="119875" y="3529274"/>
        <a:ext cx="2572454" cy="406234"/>
      </dsp:txXfrm>
    </dsp:sp>
    <dsp:sp modelId="{2CA7D06E-BADA-4B4C-A026-78C7B99885C7}">
      <dsp:nvSpPr>
        <dsp:cNvPr id="0" name=""/>
        <dsp:cNvSpPr/>
      </dsp:nvSpPr>
      <dsp:spPr>
        <a:xfrm>
          <a:off x="577399" y="3935508"/>
          <a:ext cx="7545837" cy="72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multi-factor user authentication using Yale Active Directory </a:t>
          </a:r>
          <a:endParaRPr lang="en-US" sz="2200" kern="120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ea typeface="ＭＳ Ｐゴシック" pitchFamily="34" charset="-128"/>
              <a:cs typeface="Calibri" panose="020F0502020204030204" pitchFamily="34" charset="0"/>
            </a:rPr>
            <a:t>data stored on secure cloud servers protected by firewalls</a:t>
          </a:r>
          <a:endParaRPr lang="en-US" sz="2200" kern="1200" dirty="0">
            <a:latin typeface="Calibri" panose="020F0502020204030204" pitchFamily="34" charset="0"/>
            <a:cs typeface="Calibri" panose="020F0502020204030204" pitchFamily="34" charset="0"/>
          </a:endParaRPr>
        </a:p>
      </dsp:txBody>
      <dsp:txXfrm>
        <a:off x="577399" y="3935508"/>
        <a:ext cx="7545837" cy="7237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D0B287-89FA-4AAF-8A27-F16431E05F9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9904A54-8724-4C5D-A8F2-247D3AF1D7DB}"/>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55DFD6E-E929-457A-86DA-F92700D30547}" type="datetimeFigureOut">
              <a:rPr lang="en-US" smtClean="0"/>
              <a:t>8/1/2022</a:t>
            </a:fld>
            <a:endParaRPr lang="en-US"/>
          </a:p>
        </p:txBody>
      </p:sp>
      <p:sp>
        <p:nvSpPr>
          <p:cNvPr id="4" name="Footer Placeholder 3">
            <a:extLst>
              <a:ext uri="{FF2B5EF4-FFF2-40B4-BE49-F238E27FC236}">
                <a16:creationId xmlns:a16="http://schemas.microsoft.com/office/drawing/2014/main" id="{91AC90C1-BCE5-4BBD-97D4-CA559E6A683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764364-CF5A-432C-8FA9-DC2725632A0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5C03B79-6B50-4B62-9BDF-219372934956}" type="slidenum">
              <a:rPr lang="en-US" smtClean="0"/>
              <a:t>‹#›</a:t>
            </a:fld>
            <a:endParaRPr lang="en-US"/>
          </a:p>
        </p:txBody>
      </p:sp>
    </p:spTree>
    <p:extLst>
      <p:ext uri="{BB962C8B-B14F-4D97-AF65-F5344CB8AC3E}">
        <p14:creationId xmlns:p14="http://schemas.microsoft.com/office/powerpoint/2010/main" val="321835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6F78A5-3ECC-410B-9C52-A57AA21C435F}" type="datetimeFigureOut">
              <a:rPr lang="en-US" smtClean="0"/>
              <a:t>8/1/2022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3C43B9B-87D0-4380-A962-F69BD125AC41}" type="slidenum">
              <a:rPr lang="en-US" smtClean="0"/>
              <a:t>‹#›</a:t>
            </a:fld>
            <a:endParaRPr lang="en-US"/>
          </a:p>
        </p:txBody>
      </p:sp>
    </p:spTree>
    <p:extLst>
      <p:ext uri="{BB962C8B-B14F-4D97-AF65-F5344CB8AC3E}">
        <p14:creationId xmlns:p14="http://schemas.microsoft.com/office/powerpoint/2010/main" val="156883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a:p>
        </p:txBody>
      </p:sp>
    </p:spTree>
    <p:extLst>
      <p:ext uri="{BB962C8B-B14F-4D97-AF65-F5344CB8AC3E}">
        <p14:creationId xmlns:p14="http://schemas.microsoft.com/office/powerpoint/2010/main" val="189545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There</a:t>
            </a:r>
            <a:r>
              <a:rPr lang="en-US" baseline="0" dirty="0"/>
              <a:t> are ‘how to’ links throughout REDCap. For example, in the online designer, you will see links on how to set up fields, action tags, smart variables and piping.</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9</a:t>
            </a:fld>
            <a:endParaRPr lang="en-US"/>
          </a:p>
        </p:txBody>
      </p:sp>
    </p:spTree>
    <p:extLst>
      <p:ext uri="{BB962C8B-B14F-4D97-AF65-F5344CB8AC3E}">
        <p14:creationId xmlns:p14="http://schemas.microsoft.com/office/powerpoint/2010/main" val="8923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10</a:t>
            </a:fld>
            <a:endParaRPr lang="en-US"/>
          </a:p>
        </p:txBody>
      </p:sp>
    </p:spTree>
    <p:extLst>
      <p:ext uri="{BB962C8B-B14F-4D97-AF65-F5344CB8AC3E}">
        <p14:creationId xmlns:p14="http://schemas.microsoft.com/office/powerpoint/2010/main" val="262932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11</a:t>
            </a:fld>
            <a:endParaRPr lang="en-US"/>
          </a:p>
        </p:txBody>
      </p:sp>
    </p:spTree>
    <p:extLst>
      <p:ext uri="{BB962C8B-B14F-4D97-AF65-F5344CB8AC3E}">
        <p14:creationId xmlns:p14="http://schemas.microsoft.com/office/powerpoint/2010/main" val="259860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202557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After you set up your study account, you can start to create project. You</a:t>
            </a:r>
            <a:r>
              <a:rPr lang="en-US" baseline="0" dirty="0"/>
              <a:t> can click the ‘add new project’ tab in REDCap to request for a new project. Make sure you enter the PI and the study information as we will need the information to verify if the project is linked to a study account. If everything looks fine, we will create the project and notify you through email.</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94673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14</a:t>
            </a:fld>
            <a:endParaRPr lang="en-US"/>
          </a:p>
        </p:txBody>
      </p:sp>
    </p:spTree>
    <p:extLst>
      <p:ext uri="{BB962C8B-B14F-4D97-AF65-F5344CB8AC3E}">
        <p14:creationId xmlns:p14="http://schemas.microsoft.com/office/powerpoint/2010/main" val="294376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15</a:t>
            </a:fld>
            <a:endParaRPr lang="en-US"/>
          </a:p>
        </p:txBody>
      </p:sp>
    </p:spTree>
    <p:extLst>
      <p:ext uri="{BB962C8B-B14F-4D97-AF65-F5344CB8AC3E}">
        <p14:creationId xmlns:p14="http://schemas.microsoft.com/office/powerpoint/2010/main" val="57019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up your</a:t>
            </a:r>
            <a:r>
              <a:rPr lang="en-US" baseline="0" dirty="0"/>
              <a:t> project, follow each step in the project set up page. The following slides will explain each step.</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16</a:t>
            </a:fld>
            <a:endParaRPr lang="en-US"/>
          </a:p>
        </p:txBody>
      </p:sp>
    </p:spTree>
    <p:extLst>
      <p:ext uri="{BB962C8B-B14F-4D97-AF65-F5344CB8AC3E}">
        <p14:creationId xmlns:p14="http://schemas.microsoft.com/office/powerpoint/2010/main" val="180659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default</a:t>
            </a:r>
            <a:r>
              <a:rPr lang="en-US" baseline="0" dirty="0"/>
              <a:t> setup is classic database. If you have multiple time points in your projects or utilize surveys, make sure you enable the corresponding option in project setting.</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17</a:t>
            </a:fld>
            <a:endParaRPr lang="en-US"/>
          </a:p>
        </p:txBody>
      </p:sp>
    </p:spTree>
    <p:extLst>
      <p:ext uri="{BB962C8B-B14F-4D97-AF65-F5344CB8AC3E}">
        <p14:creationId xmlns:p14="http://schemas.microsoft.com/office/powerpoint/2010/main" val="405004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a:t>
            </a:r>
            <a:r>
              <a:rPr lang="en-US" baseline="0" dirty="0"/>
              <a:t> set up the main setting, you can start to build your instruments.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18</a:t>
            </a:fld>
            <a:endParaRPr lang="en-US"/>
          </a:p>
        </p:txBody>
      </p:sp>
    </p:spTree>
    <p:extLst>
      <p:ext uri="{BB962C8B-B14F-4D97-AF65-F5344CB8AC3E}">
        <p14:creationId xmlns:p14="http://schemas.microsoft.com/office/powerpoint/2010/main" val="158476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160021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two ways to design instruments, on-line designer and data dictionary. On-line designer is very easy to use and is interactive, perfect for new users. Data dictionary is a more advanced method and is good for experienced users.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309084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 new instrument from scratch in on-line designer</a:t>
            </a:r>
            <a:r>
              <a:rPr lang="en-US" baseline="0" dirty="0"/>
              <a:t> or import an instrument from REDCap shared library. You can also upload an instrument zip file from external libraries or other projects.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20</a:t>
            </a:fld>
            <a:endParaRPr lang="en-US"/>
          </a:p>
        </p:txBody>
      </p:sp>
    </p:spTree>
    <p:extLst>
      <p:ext uri="{BB962C8B-B14F-4D97-AF65-F5344CB8AC3E}">
        <p14:creationId xmlns:p14="http://schemas.microsoft.com/office/powerpoint/2010/main" val="2247170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After</a:t>
            </a:r>
            <a:r>
              <a:rPr lang="en-US" baseline="0" dirty="0"/>
              <a:t> you added a form to online designer, you can open the form to add fields. There are 5 buttons on the top of each field. The pencil button allows you to edit field, the second button allows you to copy field, the third one is for setting up branching logics, the fourth button is for moving field. Field can be moved within the same form or to another form. The last button is for deleting field.</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21</a:t>
            </a:fld>
            <a:endParaRPr lang="en-US"/>
          </a:p>
        </p:txBody>
      </p:sp>
    </p:spTree>
    <p:extLst>
      <p:ext uri="{BB962C8B-B14F-4D97-AF65-F5344CB8AC3E}">
        <p14:creationId xmlns:p14="http://schemas.microsoft.com/office/powerpoint/2010/main" val="174909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3322298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198963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When</a:t>
            </a:r>
            <a:r>
              <a:rPr lang="en-US" baseline="0" dirty="0"/>
              <a:t> you click the pencil button, the edit field page will open, you can enter the label and field name of your field and set up validation. The first field of the first form has to be the record key (e.g. participant ID). This field cannot be moved or deleted. You can set it up as auto-assigned by REDCap.</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24</a:t>
            </a:fld>
            <a:endParaRPr lang="en-US"/>
          </a:p>
        </p:txBody>
      </p:sp>
    </p:spTree>
    <p:extLst>
      <p:ext uri="{BB962C8B-B14F-4D97-AF65-F5344CB8AC3E}">
        <p14:creationId xmlns:p14="http://schemas.microsoft.com/office/powerpoint/2010/main" val="2386831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to name your fields? Each field name must be unique. In REDCap, the field name must be all lowercase and may contain only letters, numbers and underscores. So no special characters for field names. Try to keep them as short as possible. It should be no more than 26 characters.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25</a:t>
            </a:fld>
            <a:endParaRPr lang="en-US"/>
          </a:p>
        </p:txBody>
      </p:sp>
    </p:spTree>
    <p:extLst>
      <p:ext uri="{BB962C8B-B14F-4D97-AF65-F5344CB8AC3E}">
        <p14:creationId xmlns:p14="http://schemas.microsoft.com/office/powerpoint/2010/main" val="325525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There are</a:t>
            </a:r>
            <a:r>
              <a:rPr lang="en-US" baseline="0" dirty="0"/>
              <a:t> 14 field types in REDCap.</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26</a:t>
            </a:fld>
            <a:endParaRPr lang="en-US"/>
          </a:p>
        </p:txBody>
      </p:sp>
    </p:spTree>
    <p:extLst>
      <p:ext uri="{BB962C8B-B14F-4D97-AF65-F5344CB8AC3E}">
        <p14:creationId xmlns:p14="http://schemas.microsoft.com/office/powerpoint/2010/main" val="343028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Here is an example of</a:t>
            </a:r>
            <a:r>
              <a:rPr lang="en-US" baseline="0" dirty="0"/>
              <a:t> text field with date validation.</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27</a:t>
            </a:fld>
            <a:endParaRPr lang="en-US"/>
          </a:p>
        </p:txBody>
      </p:sp>
    </p:spTree>
    <p:extLst>
      <p:ext uri="{BB962C8B-B14F-4D97-AF65-F5344CB8AC3E}">
        <p14:creationId xmlns:p14="http://schemas.microsoft.com/office/powerpoint/2010/main" val="218225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Here is an example of drop-</a:t>
            </a:r>
            <a:r>
              <a:rPr lang="en-US" baseline="0" dirty="0"/>
              <a:t>down multiple choice field. For multiple choice field, you will need to specify the choice code and label for the choices.</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28</a:t>
            </a:fld>
            <a:endParaRPr lang="en-US"/>
          </a:p>
        </p:txBody>
      </p:sp>
    </p:spTree>
    <p:extLst>
      <p:ext uri="{BB962C8B-B14F-4D97-AF65-F5344CB8AC3E}">
        <p14:creationId xmlns:p14="http://schemas.microsoft.com/office/powerpoint/2010/main" val="48750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is REDCap? REDCap is a web-based software used to create and manage research data. It is developed as a tool to help researchers collect and manage data effectively and responsibly.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a:t>
            </a:fld>
            <a:endParaRPr lang="en-US"/>
          </a:p>
        </p:txBody>
      </p:sp>
    </p:spTree>
    <p:extLst>
      <p:ext uri="{BB962C8B-B14F-4D97-AF65-F5344CB8AC3E}">
        <p14:creationId xmlns:p14="http://schemas.microsoft.com/office/powerpoint/2010/main" val="2320132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Action tags are special terms that begin</a:t>
            </a:r>
            <a:r>
              <a:rPr lang="en-US" baseline="0" dirty="0"/>
              <a:t> with the ‘@’ sign. It is placed inside the field’s annotation box. Each action tag will perform a special action for the field. The example here uses the ‘@default’ action tag to set the default value of a field to 2. For the @default action tag, it will only work for empty form that has never been saved before. If your form already has data and you want to retrospectively set any missing data to a default value, the default action tag will not work. You will have to use some other ways to do it.</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29</a:t>
            </a:fld>
            <a:endParaRPr lang="en-US"/>
          </a:p>
        </p:txBody>
      </p:sp>
    </p:spTree>
    <p:extLst>
      <p:ext uri="{BB962C8B-B14F-4D97-AF65-F5344CB8AC3E}">
        <p14:creationId xmlns:p14="http://schemas.microsoft.com/office/powerpoint/2010/main" val="2416197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Currently</a:t>
            </a:r>
            <a:r>
              <a:rPr lang="en-US" baseline="0" dirty="0"/>
              <a:t> there are 37 action tags available. You can refer to REDCap on-line designer for description of each action tag. </a:t>
            </a:r>
          </a:p>
          <a:p>
            <a:pPr defTabSz="942289">
              <a:defRPr/>
            </a:pPr>
            <a:endParaRPr lang="en-US" baseline="0" dirty="0"/>
          </a:p>
          <a:p>
            <a:pPr defTabSz="942289">
              <a:defRPr/>
            </a:pPr>
            <a:r>
              <a:rPr lang="en-US" baseline="0" dirty="0"/>
              <a:t>Some of these action tags are new to REDCap. We have discussed these new action tags in last week’s REDCap New Features Training. If you missed the training, the slides are available on our website.</a:t>
            </a:r>
          </a:p>
          <a:p>
            <a:pPr defTabSz="942289">
              <a:defRPr/>
            </a:pPr>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30</a:t>
            </a:fld>
            <a:endParaRPr lang="en-US"/>
          </a:p>
        </p:txBody>
      </p:sp>
    </p:spTree>
    <p:extLst>
      <p:ext uri="{BB962C8B-B14F-4D97-AF65-F5344CB8AC3E}">
        <p14:creationId xmlns:p14="http://schemas.microsoft.com/office/powerpoint/2010/main" val="1700848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example, the smart variable is used to carry over a value from previous event to the current event.</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31</a:t>
            </a:fld>
            <a:endParaRPr lang="en-US"/>
          </a:p>
        </p:txBody>
      </p:sp>
    </p:spTree>
    <p:extLst>
      <p:ext uri="{BB962C8B-B14F-4D97-AF65-F5344CB8AC3E}">
        <p14:creationId xmlns:p14="http://schemas.microsoft.com/office/powerpoint/2010/main" val="4235916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69 smart variables available for reference to user, record, form, survey, event and arm as well as repeating instruments. Refer to REDCap for the descriptions of the smart variables.</a:t>
            </a:r>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32</a:t>
            </a:fld>
            <a:endParaRPr lang="en-US"/>
          </a:p>
        </p:txBody>
      </p:sp>
    </p:spTree>
    <p:extLst>
      <p:ext uri="{BB962C8B-B14F-4D97-AF65-F5344CB8AC3E}">
        <p14:creationId xmlns:p14="http://schemas.microsoft.com/office/powerpoint/2010/main" val="155789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33</a:t>
            </a:fld>
            <a:endParaRPr lang="en-US"/>
          </a:p>
        </p:txBody>
      </p:sp>
    </p:spTree>
    <p:extLst>
      <p:ext uri="{BB962C8B-B14F-4D97-AF65-F5344CB8AC3E}">
        <p14:creationId xmlns:p14="http://schemas.microsoft.com/office/powerpoint/2010/main" val="3281069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34</a:t>
            </a:fld>
            <a:endParaRPr lang="en-US"/>
          </a:p>
        </p:txBody>
      </p:sp>
    </p:spTree>
    <p:extLst>
      <p:ext uri="{BB962C8B-B14F-4D97-AF65-F5344CB8AC3E}">
        <p14:creationId xmlns:p14="http://schemas.microsoft.com/office/powerpoint/2010/main" val="1300386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Here a special</a:t>
            </a:r>
            <a:r>
              <a:rPr lang="en-US" baseline="0" dirty="0"/>
              <a:t> note for using the sum function. The sum function will return a result even if some of your fields have missing data. If you use the syntax [field1]+[field2]+[field3], the calculation will not return a result if there is missing data. So you will need to see which syntax is more suitable for your data.</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35</a:t>
            </a:fld>
            <a:endParaRPr lang="en-US"/>
          </a:p>
        </p:txBody>
      </p:sp>
    </p:spTree>
    <p:extLst>
      <p:ext uri="{BB962C8B-B14F-4D97-AF65-F5344CB8AC3E}">
        <p14:creationId xmlns:p14="http://schemas.microsoft.com/office/powerpoint/2010/main" val="3432059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36</a:t>
            </a:fld>
            <a:endParaRPr lang="en-US"/>
          </a:p>
        </p:txBody>
      </p:sp>
    </p:spTree>
    <p:extLst>
      <p:ext uri="{BB962C8B-B14F-4D97-AF65-F5344CB8AC3E}">
        <p14:creationId xmlns:p14="http://schemas.microsoft.com/office/powerpoint/2010/main" val="107150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'Piping' feature in REDCap allows you to inject previously collected data into text on a data collection form or survey. This provides greater precision and control over question wording</a:t>
            </a:r>
          </a:p>
        </p:txBody>
      </p:sp>
      <p:sp>
        <p:nvSpPr>
          <p:cNvPr id="4" name="Slide Number Placeholder 3"/>
          <p:cNvSpPr>
            <a:spLocks noGrp="1"/>
          </p:cNvSpPr>
          <p:nvPr>
            <p:ph type="sldNum" sz="quarter" idx="10"/>
          </p:nvPr>
        </p:nvSpPr>
        <p:spPr/>
        <p:txBody>
          <a:bodyPr/>
          <a:lstStyle/>
          <a:p>
            <a:fld id="{73C43B9B-87D0-4380-A962-F69BD125AC41}" type="slidenum">
              <a:rPr lang="en-US" smtClean="0"/>
              <a:t>37</a:t>
            </a:fld>
            <a:endParaRPr lang="en-US"/>
          </a:p>
        </p:txBody>
      </p:sp>
    </p:spTree>
    <p:extLst>
      <p:ext uri="{BB962C8B-B14F-4D97-AF65-F5344CB8AC3E}">
        <p14:creationId xmlns:p14="http://schemas.microsoft.com/office/powerpoint/2010/main" val="1657149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38</a:t>
            </a:fld>
            <a:endParaRPr lang="en-US"/>
          </a:p>
        </p:txBody>
      </p:sp>
    </p:spTree>
    <p:extLst>
      <p:ext uri="{BB962C8B-B14F-4D97-AF65-F5344CB8AC3E}">
        <p14:creationId xmlns:p14="http://schemas.microsoft.com/office/powerpoint/2010/main" val="9870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 advantages? REDCap can be accessed anywhere in the world with internet access. It is perfect for multi-site collaborations. Designing project in REDCap is easy and fast and you can make modifications anytime. There are many features built in REDCap to ensure data consistency and accuracy. It is also secure. We use Yale active directory for authentication with DUO MFA. The data are stored on ITS maintained secure servers.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4114474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Ultimate way to customize your surveys and data collection instruments to make them look exactly how you want. </a:t>
            </a:r>
          </a:p>
          <a:p>
            <a:pPr marL="171450" indent="-171450">
              <a:buFontTx/>
              <a:buChar char="-"/>
            </a:pPr>
            <a:r>
              <a:rPr lang="en-US" dirty="0"/>
              <a:t>Allows you to reposition field elements on a survey page or data entry form so that they get embedded in a new location on that same page. </a:t>
            </a:r>
          </a:p>
          <a:p>
            <a:pPr marL="171450" indent="-171450">
              <a:buFontTx/>
              <a:buChar char="-"/>
            </a:pPr>
            <a:r>
              <a:rPr lang="en-US" dirty="0"/>
              <a:t>We have demonstrated how to use field embedding in the REDCap New Features training. If you missed the training, the slides are available on our website.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39</a:t>
            </a:fld>
            <a:endParaRPr lang="en-US"/>
          </a:p>
        </p:txBody>
      </p:sp>
    </p:spTree>
    <p:extLst>
      <p:ext uri="{BB962C8B-B14F-4D97-AF65-F5344CB8AC3E}">
        <p14:creationId xmlns:p14="http://schemas.microsoft.com/office/powerpoint/2010/main" val="3166375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40</a:t>
            </a:fld>
            <a:endParaRPr lang="en-US"/>
          </a:p>
        </p:txBody>
      </p:sp>
    </p:spTree>
    <p:extLst>
      <p:ext uri="{BB962C8B-B14F-4D97-AF65-F5344CB8AC3E}">
        <p14:creationId xmlns:p14="http://schemas.microsoft.com/office/powerpoint/2010/main" val="3693192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are done setting up the forms. If your project is longitudinal, the next step will be setting up the events.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41</a:t>
            </a:fld>
            <a:endParaRPr lang="en-US"/>
          </a:p>
        </p:txBody>
      </p:sp>
    </p:spTree>
    <p:extLst>
      <p:ext uri="{BB962C8B-B14F-4D97-AF65-F5344CB8AC3E}">
        <p14:creationId xmlns:p14="http://schemas.microsoft.com/office/powerpoint/2010/main" val="2448269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42</a:t>
            </a:fld>
            <a:endParaRPr lang="en-US"/>
          </a:p>
        </p:txBody>
      </p:sp>
    </p:spTree>
    <p:extLst>
      <p:ext uri="{BB962C8B-B14F-4D97-AF65-F5344CB8AC3E}">
        <p14:creationId xmlns:p14="http://schemas.microsoft.com/office/powerpoint/2010/main" val="1345589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panose="020F0502020204030204" pitchFamily="34" charset="0"/>
                <a:cs typeface="Calibri" panose="020F0502020204030204" pitchFamily="34" charset="0"/>
              </a:rPr>
              <a:t>When you set up the events, unique event names will be generated by REDCap. If you have branching logics that use fields from different events, you will need to precede the field name with the event name in your branching logics. This is where you will find the event names.</a:t>
            </a:r>
          </a:p>
          <a:p>
            <a:pPr>
              <a:defRPr/>
            </a:pPr>
            <a:r>
              <a:rPr lang="en-US" dirty="0">
                <a:latin typeface="Calibri" panose="020F0502020204030204" pitchFamily="34" charset="0"/>
                <a:cs typeface="Calibri" panose="020F0502020204030204" pitchFamily="34" charset="0"/>
              </a:rPr>
              <a:t>Once project is in production, it is recommended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to delete any event.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43</a:t>
            </a:fld>
            <a:endParaRPr lang="en-US"/>
          </a:p>
        </p:txBody>
      </p:sp>
    </p:spTree>
    <p:extLst>
      <p:ext uri="{BB962C8B-B14F-4D97-AF65-F5344CB8AC3E}">
        <p14:creationId xmlns:p14="http://schemas.microsoft.com/office/powerpoint/2010/main" val="1932267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Calibri" panose="020F0502020204030204" pitchFamily="34" charset="0"/>
                <a:cs typeface="Calibri" panose="020F0502020204030204" pitchFamily="34" charset="0"/>
              </a:rPr>
              <a:t>After events are set up, designate instruments to each event. If you do not designate instruments to events, your instruments will not be available for data entry. The event list and instrument mappings can be downloaded from one project and uploaded to another project.</a:t>
            </a:r>
          </a:p>
          <a:p>
            <a:pPr defTabSz="942289">
              <a:defRPr/>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44</a:t>
            </a:fld>
            <a:endParaRPr lang="en-US"/>
          </a:p>
        </p:txBody>
      </p:sp>
    </p:spTree>
    <p:extLst>
      <p:ext uri="{BB962C8B-B14F-4D97-AF65-F5344CB8AC3E}">
        <p14:creationId xmlns:p14="http://schemas.microsoft.com/office/powerpoint/2010/main" val="1306384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45</a:t>
            </a:fld>
            <a:endParaRPr lang="en-US"/>
          </a:p>
        </p:txBody>
      </p:sp>
    </p:spTree>
    <p:extLst>
      <p:ext uri="{BB962C8B-B14F-4D97-AF65-F5344CB8AC3E}">
        <p14:creationId xmlns:p14="http://schemas.microsoft.com/office/powerpoint/2010/main" val="3854148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46</a:t>
            </a:fld>
            <a:endParaRPr lang="en-US"/>
          </a:p>
        </p:txBody>
      </p:sp>
    </p:spTree>
    <p:extLst>
      <p:ext uri="{BB962C8B-B14F-4D97-AF65-F5344CB8AC3E}">
        <p14:creationId xmlns:p14="http://schemas.microsoft.com/office/powerpoint/2010/main" val="3107938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w that you have set up the forms and the events. The next step is to set up optional modules.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47</a:t>
            </a:fld>
            <a:endParaRPr lang="en-US"/>
          </a:p>
        </p:txBody>
      </p:sp>
    </p:spTree>
    <p:extLst>
      <p:ext uri="{BB962C8B-B14F-4D97-AF65-F5344CB8AC3E}">
        <p14:creationId xmlns:p14="http://schemas.microsoft.com/office/powerpoint/2010/main" val="3079182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REDCap has the ability to repeat a data collection instrument or an entire event an unlimited number of times without having to pre-specify the frequency. Here in this example, the visit forms and the chronic condition form were set to repeatable. </a:t>
            </a:r>
          </a:p>
        </p:txBody>
      </p:sp>
      <p:sp>
        <p:nvSpPr>
          <p:cNvPr id="4" name="Slide Number Placeholder 3"/>
          <p:cNvSpPr>
            <a:spLocks noGrp="1"/>
          </p:cNvSpPr>
          <p:nvPr>
            <p:ph type="sldNum" sz="quarter" idx="10"/>
          </p:nvPr>
        </p:nvSpPr>
        <p:spPr/>
        <p:txBody>
          <a:bodyPr/>
          <a:lstStyle/>
          <a:p>
            <a:fld id="{73C43B9B-87D0-4380-A962-F69BD125AC41}" type="slidenum">
              <a:rPr lang="en-US" smtClean="0"/>
              <a:t>48</a:t>
            </a:fld>
            <a:endParaRPr lang="en-US"/>
          </a:p>
        </p:txBody>
      </p:sp>
    </p:spTree>
    <p:extLst>
      <p:ext uri="{BB962C8B-B14F-4D97-AF65-F5344CB8AC3E}">
        <p14:creationId xmlns:p14="http://schemas.microsoft.com/office/powerpoint/2010/main" val="247932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4285743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visit dates are set as labels</a:t>
            </a:r>
            <a:r>
              <a:rPr lang="en-US" baseline="0" dirty="0"/>
              <a:t> for the visit forms and for the chronic condition form, the diagnosis code and description are set as labels.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49</a:t>
            </a:fld>
            <a:endParaRPr lang="en-US"/>
          </a:p>
        </p:txBody>
      </p:sp>
    </p:spTree>
    <p:extLst>
      <p:ext uri="{BB962C8B-B14F-4D97-AF65-F5344CB8AC3E}">
        <p14:creationId xmlns:p14="http://schemas.microsoft.com/office/powerpoint/2010/main" val="2408093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50</a:t>
            </a:fld>
            <a:endParaRPr lang="en-US"/>
          </a:p>
        </p:txBody>
      </p:sp>
    </p:spTree>
    <p:extLst>
      <p:ext uri="{BB962C8B-B14F-4D97-AF65-F5344CB8AC3E}">
        <p14:creationId xmlns:p14="http://schemas.microsoft.com/office/powerpoint/2010/main" val="2741177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51</a:t>
            </a:fld>
            <a:endParaRPr lang="en-US"/>
          </a:p>
        </p:txBody>
      </p:sp>
    </p:spTree>
    <p:extLst>
      <p:ext uri="{BB962C8B-B14F-4D97-AF65-F5344CB8AC3E}">
        <p14:creationId xmlns:p14="http://schemas.microsoft.com/office/powerpoint/2010/main" val="2609354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52</a:t>
            </a:fld>
            <a:endParaRPr lang="en-US"/>
          </a:p>
        </p:txBody>
      </p:sp>
    </p:spTree>
    <p:extLst>
      <p:ext uri="{BB962C8B-B14F-4D97-AF65-F5344CB8AC3E}">
        <p14:creationId xmlns:p14="http://schemas.microsoft.com/office/powerpoint/2010/main" val="3762074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53</a:t>
            </a:fld>
            <a:endParaRPr lang="en-US"/>
          </a:p>
        </p:txBody>
      </p:sp>
    </p:spTree>
    <p:extLst>
      <p:ext uri="{BB962C8B-B14F-4D97-AF65-F5344CB8AC3E}">
        <p14:creationId xmlns:p14="http://schemas.microsoft.com/office/powerpoint/2010/main" val="1174151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not assigned to data access group will be able to see all records. Users can be assigned to more than 1 DAG using the DAG Switcher setting in REDCap</a:t>
            </a:r>
          </a:p>
        </p:txBody>
      </p:sp>
      <p:sp>
        <p:nvSpPr>
          <p:cNvPr id="4" name="Slide Number Placeholder 3"/>
          <p:cNvSpPr>
            <a:spLocks noGrp="1"/>
          </p:cNvSpPr>
          <p:nvPr>
            <p:ph type="sldNum" sz="quarter" idx="10"/>
          </p:nvPr>
        </p:nvSpPr>
        <p:spPr/>
        <p:txBody>
          <a:bodyPr/>
          <a:lstStyle/>
          <a:p>
            <a:fld id="{73C43B9B-87D0-4380-A962-F69BD125AC41}" type="slidenum">
              <a:rPr lang="en-US" smtClean="0"/>
              <a:t>54</a:t>
            </a:fld>
            <a:endParaRPr lang="en-US"/>
          </a:p>
        </p:txBody>
      </p:sp>
    </p:spTree>
    <p:extLst>
      <p:ext uri="{BB962C8B-B14F-4D97-AF65-F5344CB8AC3E}">
        <p14:creationId xmlns:p14="http://schemas.microsoft.com/office/powerpoint/2010/main" val="1039313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55</a:t>
            </a:fld>
            <a:endParaRPr lang="en-US"/>
          </a:p>
        </p:txBody>
      </p:sp>
    </p:spTree>
    <p:extLst>
      <p:ext uri="{BB962C8B-B14F-4D97-AF65-F5344CB8AC3E}">
        <p14:creationId xmlns:p14="http://schemas.microsoft.com/office/powerpoint/2010/main" val="3210440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56</a:t>
            </a:fld>
            <a:endParaRPr lang="en-US"/>
          </a:p>
        </p:txBody>
      </p:sp>
    </p:spTree>
    <p:extLst>
      <p:ext uri="{BB962C8B-B14F-4D97-AF65-F5344CB8AC3E}">
        <p14:creationId xmlns:p14="http://schemas.microsoft.com/office/powerpoint/2010/main" val="441740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are ready to collect real data, you can move the project to production. You will be asked if you want to keep the existing data or delete all the test data. Make sure to select the correct choice then click move to production.</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57</a:t>
            </a:fld>
            <a:endParaRPr lang="en-US"/>
          </a:p>
        </p:txBody>
      </p:sp>
    </p:spTree>
    <p:extLst>
      <p:ext uri="{BB962C8B-B14F-4D97-AF65-F5344CB8AC3E}">
        <p14:creationId xmlns:p14="http://schemas.microsoft.com/office/powerpoint/2010/main" val="16597729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58</a:t>
            </a:fld>
            <a:endParaRPr lang="en-US"/>
          </a:p>
        </p:txBody>
      </p:sp>
    </p:spTree>
    <p:extLst>
      <p:ext uri="{BB962C8B-B14F-4D97-AF65-F5344CB8AC3E}">
        <p14:creationId xmlns:p14="http://schemas.microsoft.com/office/powerpoint/2010/main" val="311662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Yale </a:t>
            </a:r>
            <a:r>
              <a:rPr lang="en-US" baseline="0" dirty="0" err="1"/>
              <a:t>Netid</a:t>
            </a:r>
            <a:r>
              <a:rPr lang="en-US" baseline="0" dirty="0"/>
              <a:t> is required for login. If you would like to give external collaborators access to your project, you can obtain sponsored </a:t>
            </a:r>
            <a:r>
              <a:rPr lang="en-US" baseline="0" dirty="0" err="1"/>
              <a:t>netid</a:t>
            </a:r>
            <a:r>
              <a:rPr lang="en-US" baseline="0" dirty="0"/>
              <a:t> for them. ITS’s website has all the information you need on how to request for </a:t>
            </a:r>
            <a:r>
              <a:rPr lang="en-US" sz="1200" dirty="0">
                <a:latin typeface="Calibri" panose="020F0502020204030204" pitchFamily="34" charset="0"/>
                <a:cs typeface="Calibri" panose="020F0502020204030204" pitchFamily="34" charset="0"/>
              </a:rPr>
              <a:t>sponsored</a:t>
            </a:r>
            <a:r>
              <a:rPr lang="en-US" baseline="0" dirty="0"/>
              <a:t> </a:t>
            </a:r>
            <a:r>
              <a:rPr lang="en-US" baseline="0" dirty="0" err="1"/>
              <a:t>netid</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28482921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59</a:t>
            </a:fld>
            <a:endParaRPr lang="en-US"/>
          </a:p>
        </p:txBody>
      </p:sp>
    </p:spTree>
    <p:extLst>
      <p:ext uri="{BB962C8B-B14F-4D97-AF65-F5344CB8AC3E}">
        <p14:creationId xmlns:p14="http://schemas.microsoft.com/office/powerpoint/2010/main" val="1707727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60</a:t>
            </a:fld>
            <a:endParaRPr lang="en-US"/>
          </a:p>
        </p:txBody>
      </p:sp>
    </p:spTree>
    <p:extLst>
      <p:ext uri="{BB962C8B-B14F-4D97-AF65-F5344CB8AC3E}">
        <p14:creationId xmlns:p14="http://schemas.microsoft.com/office/powerpoint/2010/main" val="4254391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dirty="0">
                <a:latin typeface="Calibri" panose="020F0502020204030204" pitchFamily="34" charset="0"/>
                <a:cs typeface="Calibri" panose="020F0502020204030204" pitchFamily="34" charset="0"/>
              </a:rPr>
              <a:t>Export format- CSV, SAS, SPSS, R and STATA. You also have options to de-identify your data but this only works if you tag your identifiers as I described earlier.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61</a:t>
            </a:fld>
            <a:endParaRPr lang="en-US"/>
          </a:p>
        </p:txBody>
      </p:sp>
    </p:spTree>
    <p:extLst>
      <p:ext uri="{BB962C8B-B14F-4D97-AF65-F5344CB8AC3E}">
        <p14:creationId xmlns:p14="http://schemas.microsoft.com/office/powerpoint/2010/main" val="1967165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setting up export in REDCap, you can</a:t>
            </a:r>
            <a:r>
              <a:rPr lang="en-US" baseline="0" dirty="0"/>
              <a:t> specify who have access to your report, select fields to include in the report. You can also set up filters and sorting orders.</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62</a:t>
            </a:fld>
            <a:endParaRPr lang="en-US"/>
          </a:p>
        </p:txBody>
      </p:sp>
    </p:spTree>
    <p:extLst>
      <p:ext uri="{BB962C8B-B14F-4D97-AF65-F5344CB8AC3E}">
        <p14:creationId xmlns:p14="http://schemas.microsoft.com/office/powerpoint/2010/main" val="3436578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3C43B9B-87D0-4380-A962-F69BD125AC41}" type="slidenum">
              <a:rPr lang="en-US" smtClean="0"/>
              <a:t>63</a:t>
            </a:fld>
            <a:endParaRPr lang="en-US"/>
          </a:p>
        </p:txBody>
      </p:sp>
    </p:spTree>
    <p:extLst>
      <p:ext uri="{BB962C8B-B14F-4D97-AF65-F5344CB8AC3E}">
        <p14:creationId xmlns:p14="http://schemas.microsoft.com/office/powerpoint/2010/main" val="1150091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64</a:t>
            </a:fld>
            <a:endParaRPr lang="en-US"/>
          </a:p>
        </p:txBody>
      </p:sp>
    </p:spTree>
    <p:extLst>
      <p:ext uri="{BB962C8B-B14F-4D97-AF65-F5344CB8AC3E}">
        <p14:creationId xmlns:p14="http://schemas.microsoft.com/office/powerpoint/2010/main" val="13829358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65</a:t>
            </a:fld>
            <a:endParaRPr lang="en-US"/>
          </a:p>
        </p:txBody>
      </p:sp>
    </p:spTree>
    <p:extLst>
      <p:ext uri="{BB962C8B-B14F-4D97-AF65-F5344CB8AC3E}">
        <p14:creationId xmlns:p14="http://schemas.microsoft.com/office/powerpoint/2010/main" val="1178324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66</a:t>
            </a:fld>
            <a:endParaRPr lang="en-US"/>
          </a:p>
        </p:txBody>
      </p:sp>
    </p:spTree>
    <p:extLst>
      <p:ext uri="{BB962C8B-B14F-4D97-AF65-F5344CB8AC3E}">
        <p14:creationId xmlns:p14="http://schemas.microsoft.com/office/powerpoint/2010/main" val="152853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There</a:t>
            </a:r>
            <a:r>
              <a:rPr lang="en-US" baseline="0" dirty="0"/>
              <a:t> are many training videos in the REDCap applications. It is designed so that anyone can learn how to use REDCap at their own pace.</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175727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There are currently 23 videos available.</a:t>
            </a:r>
            <a:r>
              <a:rPr lang="en-US" baseline="0" dirty="0"/>
              <a:t> The videos cover</a:t>
            </a:r>
            <a:r>
              <a:rPr lang="en-US" dirty="0"/>
              <a:t> e</a:t>
            </a:r>
            <a:r>
              <a:rPr lang="en-US" baseline="0" dirty="0"/>
              <a:t>verything you need to set up a REDCap project. The materials that we go over today are indicated in red here. If you have questions later, you can go back to watch these videos.</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184831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help and FAQ in REDCap also has very</a:t>
            </a:r>
            <a:r>
              <a:rPr lang="en-US" baseline="0" dirty="0"/>
              <a:t> useful information. You can find answers to most REDCap questions in the FAQ. It is also a good place to look up syntax for branching logics, calculated field or piping.</a:t>
            </a:r>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8</a:t>
            </a:fld>
            <a:endParaRPr lang="en-US"/>
          </a:p>
        </p:txBody>
      </p:sp>
    </p:spTree>
    <p:extLst>
      <p:ext uri="{BB962C8B-B14F-4D97-AF65-F5344CB8AC3E}">
        <p14:creationId xmlns:p14="http://schemas.microsoft.com/office/powerpoint/2010/main" val="4237641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15240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152400" y="1346200"/>
            <a:ext cx="9144000" cy="5664200"/>
          </a:xfrm>
          <a:prstGeom prst="rect">
            <a:avLst/>
          </a:prstGeom>
          <a:solidFill>
            <a:schemeClr val="accent6"/>
          </a:solidFill>
          <a:ln w="9525">
            <a:noFill/>
            <a:miter lim="800000"/>
            <a:headEnd/>
            <a:tailEnd/>
          </a:ln>
        </p:spPr>
        <p:txBody>
          <a:bodyPr wrap="none" anchor="ctr"/>
          <a:lstStyle/>
          <a:p>
            <a:endParaRPr lang="en-US"/>
          </a:p>
        </p:txBody>
      </p:sp>
      <p:sp>
        <p:nvSpPr>
          <p:cNvPr id="13" name="Title Placeholder 14"/>
          <p:cNvSpPr>
            <a:spLocks noGrp="1"/>
          </p:cNvSpPr>
          <p:nvPr>
            <p:ph type="title" hasCustomPrompt="1"/>
          </p:nvPr>
        </p:nvSpPr>
        <p:spPr>
          <a:xfrm>
            <a:off x="2286000" y="1524000"/>
            <a:ext cx="6248400" cy="1541463"/>
          </a:xfrm>
          <a:prstGeom prst="rect">
            <a:avLst/>
          </a:prstGeom>
        </p:spPr>
        <p:txBody>
          <a:bodyPr vert="horz" lIns="91440" tIns="45720" rIns="91440" bIns="45720" rtlCol="0" anchor="b">
            <a:normAutofit/>
          </a:bodyPr>
          <a:lstStyle>
            <a:lvl1pPr algn="ctr"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2362200" y="3657600"/>
            <a:ext cx="6248400" cy="914400"/>
          </a:xfrm>
        </p:spPr>
        <p:txBody>
          <a:bodyPr/>
          <a:lstStyle>
            <a:lvl1pPr marL="342900" marR="0" indent="-342900" algn="ctr"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2362200" y="4876800"/>
            <a:ext cx="6248400" cy="762000"/>
          </a:xfrm>
        </p:spPr>
        <p:txBody>
          <a:bodyPr/>
          <a:lstStyle>
            <a:lvl1pPr algn="ct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190944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F66CA8E-253D-445B-937C-56D0A1695D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732" y="-48063"/>
            <a:ext cx="2660808" cy="1394263"/>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54900" cy="9144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8163" y="152400"/>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1371600" y="192541"/>
            <a:ext cx="6400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dirty="0"/>
              <a:t>Slide title goes here even if it goes longer than a line</a:t>
            </a:r>
            <a:endParaRPr lang="ko-KR" altLang="en-US" dirty="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7" name="Picture 6">
            <a:extLst>
              <a:ext uri="{FF2B5EF4-FFF2-40B4-BE49-F238E27FC236}">
                <a16:creationId xmlns:a16="http://schemas.microsoft.com/office/drawing/2014/main" id="{8E9D8335-E83C-45AC-9904-06C99CCBE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6523889"/>
            <a:ext cx="1752600" cy="30122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3200">
          <a:solidFill>
            <a:schemeClr val="tx1"/>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redcap.yale.edu/resources/frequently-asked-ques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hyperlink" Target="https://portal.redcap.yale.edu/sites/default/files/files/FAQs/CreateNewProject_v1_0.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tm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portal.redcap.yale.edu/resources/frequently-asked-questions#faqs-block-14" TargetMode="External"/><Relationship Id="rId5" Type="http://schemas.openxmlformats.org/officeDocument/2006/relationships/hyperlink" Target="https://portal.redcap.yale.edu/sites/default/files/files/FAQs/CreateNewProject_v1_0.pdf"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hyperlink" Target="https://portal.redcap.yale.edu/sites/default/files/files/FAQs/Piping_v1_0.pdf" TargetMode="External"/><Relationship Id="rId4" Type="http://schemas.openxmlformats.org/officeDocument/2006/relationships/hyperlink" Target="https://portal.redcap.yale.edu/sites/default/files/files/FAQs/CreateNewProject_v1_0.pd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hyperlink" Target="https://portal.redcap.yale.edu/sites/default/files/files/FAQs/LongitudinalEvents_v1_0.pdf" TargetMode="External"/><Relationship Id="rId4" Type="http://schemas.openxmlformats.org/officeDocument/2006/relationships/hyperlink" Target="https://portal.redcap.yale.edu/sites/default/files/files/FAQs/CreateNewProject_v1_0.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ortal.redcap.yale.edu/sites/default/files/files/FAQs/CreateNewProject_v1_0.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hyperlink" Target="https://portal.redcap.yale.edu/sites/default/files/files/FAQs/ActivateSurveyFunction_v1_0.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rtal.redcap.yale.edu/get-help/request-study-accou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hyperlink" Target="https://portal.redcap.yale.edu/sites/default/files/files/FAQs/RepeatingForms_v1_0.pdf" TargetMode="External"/><Relationship Id="rId4" Type="http://schemas.openxmlformats.org/officeDocument/2006/relationships/hyperlink" Target="https://portal.redcap.yale.edu/sites/default/files/files/FAQs/CreateNewProject_v1_0.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4.tmp"/><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portal.redcap.yale.edu/resources/frequently-asked-questions#faqs-block-6" TargetMode="External"/><Relationship Id="rId5" Type="http://schemas.openxmlformats.org/officeDocument/2006/relationships/hyperlink" Target="https://portal.redcap.yale.edu/sites/default/files/files/FAQs/CreateNewProject_v1_0.pdf" TargetMode="Externa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portal.redcap.yale.edu/sites/default/files/files/FAQs/CreateNewProject_v1_0.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4.tmp"/><Relationship Id="rId4" Type="http://schemas.openxmlformats.org/officeDocument/2006/relationships/hyperlink" Target="https://portal.redcap.yale.edu/resources/frequently-asked-questions#faqs-block-7"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hyperlink" Target="https://portal.redcap.yale.edu/sites/default/files/files/FAQs/ExportLargeDatasets_v1_0.pdf" TargetMode="External"/><Relationship Id="rId4" Type="http://schemas.openxmlformats.org/officeDocument/2006/relationships/hyperlink" Target="https://portal.redcap.yale.edu/sites/default/files/files/FAQs/CreateNewProject_v1_0.pdf"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REDCap Training 101</a:t>
            </a:r>
          </a:p>
        </p:txBody>
      </p:sp>
      <p:sp>
        <p:nvSpPr>
          <p:cNvPr id="3" name="Text Placeholder 2"/>
          <p:cNvSpPr>
            <a:spLocks noGrp="1"/>
          </p:cNvSpPr>
          <p:nvPr>
            <p:ph type="body" sz="quarter" idx="10"/>
          </p:nvPr>
        </p:nvSpPr>
        <p:spPr/>
        <p:txBody>
          <a:bodyPr/>
          <a:lstStyle/>
          <a:p>
            <a:pPr algn="ctr"/>
            <a:r>
              <a:rPr lang="en-US" sz="2400" dirty="0"/>
              <a:t>Introduction to building project in REDCap</a:t>
            </a:r>
          </a:p>
        </p:txBody>
      </p:sp>
      <p:sp>
        <p:nvSpPr>
          <p:cNvPr id="4" name="Text Placeholder 3"/>
          <p:cNvSpPr>
            <a:spLocks noGrp="1"/>
          </p:cNvSpPr>
          <p:nvPr>
            <p:ph type="body" sz="quarter" idx="11"/>
          </p:nvPr>
        </p:nvSpPr>
        <p:spPr/>
        <p:txBody>
          <a:bodyPr/>
          <a:lstStyle/>
          <a:p>
            <a:pPr algn="ctr"/>
            <a:r>
              <a:rPr lang="en-US" dirty="0"/>
              <a:t>Sui Tsang</a:t>
            </a:r>
          </a:p>
          <a:p>
            <a:pPr algn="ctr"/>
            <a:r>
              <a:rPr lang="en-US" dirty="0" err="1"/>
              <a:t>REDCap@Yale</a:t>
            </a:r>
            <a:r>
              <a:rPr lang="en-US" dirty="0"/>
              <a:t> Team</a:t>
            </a:r>
          </a:p>
          <a:p>
            <a:pPr algn="ctr"/>
            <a:r>
              <a:rPr lang="en-US" dirty="0"/>
              <a:t>1/24/2022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Training Resources</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‘How to’ links throughout REDCap. For example, in online designer:</a:t>
            </a:r>
          </a:p>
          <a:p>
            <a:pPr marL="0" indent="0">
              <a:buNone/>
            </a:pPr>
            <a:r>
              <a:rPr lang="en-US" dirty="0">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32591" y="2667000"/>
            <a:ext cx="8678818" cy="3352800"/>
          </a:xfrm>
          <a:prstGeom prst="rect">
            <a:avLst/>
          </a:prstGeom>
        </p:spPr>
      </p:pic>
      <p:sp>
        <p:nvSpPr>
          <p:cNvPr id="6" name="Oval 5"/>
          <p:cNvSpPr/>
          <p:nvPr/>
        </p:nvSpPr>
        <p:spPr>
          <a:xfrm>
            <a:off x="3276599" y="3385458"/>
            <a:ext cx="5634810" cy="8382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39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MORE Training Resources</a:t>
            </a:r>
          </a:p>
        </p:txBody>
      </p:sp>
      <p:sp>
        <p:nvSpPr>
          <p:cNvPr id="3" name="Content Placeholder 2"/>
          <p:cNvSpPr>
            <a:spLocks noGrp="1"/>
          </p:cNvSpPr>
          <p:nvPr>
            <p:ph idx="1"/>
          </p:nvPr>
        </p:nvSpPr>
        <p:spPr>
          <a:xfrm>
            <a:off x="228600" y="1219200"/>
            <a:ext cx="8445500" cy="4889500"/>
          </a:xfrm>
        </p:spPr>
        <p:txBody>
          <a:bodyPr/>
          <a:lstStyle/>
          <a:p>
            <a:pPr marL="0" indent="0" algn="ctr">
              <a:buNone/>
            </a:pPr>
            <a:r>
              <a:rPr lang="en-US" sz="2400" b="1" i="1" dirty="0">
                <a:latin typeface="Calibri" panose="020F0502020204030204" pitchFamily="34" charset="0"/>
                <a:cs typeface="Calibri" panose="020F0502020204030204" pitchFamily="34" charset="0"/>
              </a:rPr>
              <a:t>Where can you find help and answers?</a:t>
            </a:r>
          </a:p>
          <a:p>
            <a:pPr marL="0" indent="0">
              <a:buNone/>
            </a:pPr>
            <a:r>
              <a:rPr lang="en-US" sz="2400" b="1" dirty="0">
                <a:latin typeface="Calibri" panose="020F0502020204030204" pitchFamily="34" charset="0"/>
                <a:cs typeface="Calibri" panose="020F0502020204030204" pitchFamily="34" charset="0"/>
              </a:rPr>
              <a:t>HELP &amp; FAQ on the </a:t>
            </a:r>
            <a:r>
              <a:rPr lang="en-US" sz="2400" b="1" dirty="0" err="1">
                <a:latin typeface="Calibri" panose="020F0502020204030204" pitchFamily="34" charset="0"/>
                <a:cs typeface="Calibri" panose="020F0502020204030204" pitchFamily="34" charset="0"/>
                <a:hlinkClick r:id="rId3"/>
              </a:rPr>
              <a:t>REDCap@Yale</a:t>
            </a:r>
            <a:r>
              <a:rPr lang="en-US" sz="2400" b="1" dirty="0">
                <a:latin typeface="Calibri" panose="020F0502020204030204" pitchFamily="34" charset="0"/>
                <a:cs typeface="Calibri" panose="020F0502020204030204" pitchFamily="34" charset="0"/>
                <a:hlinkClick r:id="rId3"/>
              </a:rPr>
              <a:t> portal website</a:t>
            </a:r>
            <a:endParaRPr lang="en-US" sz="24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We also offer a library of step-by-step tutorials to address commonly asked questions from our Yale end-users. </a:t>
            </a:r>
            <a:endParaRPr lang="en-US" dirty="0">
              <a:latin typeface="Calibri" panose="020F0502020204030204" pitchFamily="34" charset="0"/>
              <a:cs typeface="Calibri" panose="020F0502020204030204" pitchFamily="34" charset="0"/>
            </a:endParaRPr>
          </a:p>
        </p:txBody>
      </p:sp>
      <p:pic>
        <p:nvPicPr>
          <p:cNvPr id="6" name="Picture 5" descr="Graphical user interface, text, application, email&#10;&#10;Description automatically generated">
            <a:extLst>
              <a:ext uri="{FF2B5EF4-FFF2-40B4-BE49-F238E27FC236}">
                <a16:creationId xmlns:a16="http://schemas.microsoft.com/office/drawing/2014/main" id="{21C8C67C-0536-4CE2-995C-5E3907B6BF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883517"/>
            <a:ext cx="4114800" cy="3462304"/>
          </a:xfrm>
          <a:prstGeom prst="rect">
            <a:avLst/>
          </a:prstGeom>
        </p:spPr>
      </p:pic>
      <p:sp>
        <p:nvSpPr>
          <p:cNvPr id="7" name="Rectangle 6">
            <a:extLst>
              <a:ext uri="{FF2B5EF4-FFF2-40B4-BE49-F238E27FC236}">
                <a16:creationId xmlns:a16="http://schemas.microsoft.com/office/drawing/2014/main" id="{DB588EEF-CA0F-4DB8-BBAA-2ADC9EA1F698}"/>
              </a:ext>
            </a:extLst>
          </p:cNvPr>
          <p:cNvSpPr/>
          <p:nvPr/>
        </p:nvSpPr>
        <p:spPr>
          <a:xfrm>
            <a:off x="1905000" y="3962400"/>
            <a:ext cx="533400" cy="3048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4BF701C2-CE89-484D-8EDA-2FE1D1480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6466" y="3544148"/>
            <a:ext cx="3372321" cy="2376819"/>
          </a:xfrm>
          <a:prstGeom prst="rect">
            <a:avLst/>
          </a:prstGeom>
        </p:spPr>
      </p:pic>
      <p:cxnSp>
        <p:nvCxnSpPr>
          <p:cNvPr id="11" name="Straight Arrow Connector 10">
            <a:extLst>
              <a:ext uri="{FF2B5EF4-FFF2-40B4-BE49-F238E27FC236}">
                <a16:creationId xmlns:a16="http://schemas.microsoft.com/office/drawing/2014/main" id="{684134D2-64F6-49A9-90F1-CA2C46DF11D5}"/>
              </a:ext>
            </a:extLst>
          </p:cNvPr>
          <p:cNvCxnSpPr>
            <a:cxnSpLocks/>
          </p:cNvCxnSpPr>
          <p:nvPr/>
        </p:nvCxnSpPr>
        <p:spPr>
          <a:xfrm flipV="1">
            <a:off x="2057400" y="4790071"/>
            <a:ext cx="3384135" cy="122972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0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05148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SETTING UP YOUR PROJECT: </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WHERE DO I BEGIN?</a:t>
            </a:r>
          </a:p>
        </p:txBody>
      </p:sp>
    </p:spTree>
    <p:extLst>
      <p:ext uri="{BB962C8B-B14F-4D97-AF65-F5344CB8AC3E}">
        <p14:creationId xmlns:p14="http://schemas.microsoft.com/office/powerpoint/2010/main" val="27867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54900" cy="914400"/>
          </a:xfrm>
        </p:spPr>
        <p:txBody>
          <a:bodyPr/>
          <a:lstStyle/>
          <a:p>
            <a:r>
              <a:rPr lang="en-US" dirty="0">
                <a:latin typeface="Calibri" panose="020F0502020204030204" pitchFamily="34" charset="0"/>
                <a:cs typeface="Calibri" panose="020F0502020204030204" pitchFamily="34" charset="0"/>
              </a:rPr>
              <a:t>How do I create a new project in REDCap?</a:t>
            </a:r>
          </a:p>
        </p:txBody>
      </p:sp>
      <p:sp>
        <p:nvSpPr>
          <p:cNvPr id="3" name="Content Placeholder 2"/>
          <p:cNvSpPr>
            <a:spLocks noGrp="1"/>
          </p:cNvSpPr>
          <p:nvPr>
            <p:ph idx="1"/>
          </p:nvPr>
        </p:nvSpPr>
        <p:spPr>
          <a:xfrm>
            <a:off x="1143000" y="1219200"/>
            <a:ext cx="7848600" cy="5105400"/>
          </a:xfrm>
        </p:spPr>
        <p:txBody>
          <a:bodyPr/>
          <a:lstStyle/>
          <a:p>
            <a:r>
              <a:rPr lang="en-US" sz="2400" dirty="0">
                <a:latin typeface="Calibri" panose="020F0502020204030204" pitchFamily="34" charset="0"/>
                <a:cs typeface="Calibri" panose="020F0502020204030204" pitchFamily="34" charset="0"/>
              </a:rPr>
              <a:t>Click the </a:t>
            </a:r>
            <a:r>
              <a:rPr lang="en-US" sz="2400" dirty="0">
                <a:highlight>
                  <a:srgbClr val="FFFF00"/>
                </a:highlight>
                <a:latin typeface="Calibri" panose="020F0502020204030204" pitchFamily="34" charset="0"/>
                <a:cs typeface="Calibri" panose="020F0502020204030204" pitchFamily="34" charset="0"/>
              </a:rPr>
              <a:t>‘+New Project</a:t>
            </a:r>
            <a:r>
              <a:rPr lang="en-US" sz="2400" dirty="0">
                <a:latin typeface="Calibri" panose="020F0502020204030204" pitchFamily="34" charset="0"/>
                <a:cs typeface="Calibri" panose="020F0502020204030204" pitchFamily="34" charset="0"/>
              </a:rPr>
              <a:t>’ tab, fill in the form </a:t>
            </a:r>
          </a:p>
          <a:p>
            <a:pPr lvl="1"/>
            <a:r>
              <a:rPr lang="en-US" sz="2000" dirty="0">
                <a:latin typeface="Calibri" panose="020F0502020204030204" pitchFamily="34" charset="0"/>
                <a:cs typeface="Calibri" panose="020F0502020204030204" pitchFamily="34" charset="0"/>
              </a:rPr>
              <a:t>  Remember to enter the PI and study information</a:t>
            </a:r>
          </a:p>
          <a:p>
            <a:r>
              <a:rPr lang="en-US" sz="2400" dirty="0">
                <a:latin typeface="Calibri" panose="020F0502020204030204" pitchFamily="34" charset="0"/>
                <a:cs typeface="Calibri" panose="020F0502020204030204" pitchFamily="34" charset="0"/>
              </a:rPr>
              <a:t>Click ‘Send Request’.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After we verify you have an account, we will create the project and notify you via email within 1-2 business days.</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676400" y="2438400"/>
            <a:ext cx="5506425" cy="2971800"/>
          </a:xfrm>
          <a:prstGeom prst="rect">
            <a:avLst/>
          </a:prstGeom>
        </p:spPr>
      </p:pic>
      <p:sp>
        <p:nvSpPr>
          <p:cNvPr id="5" name="Speech Bubble: Rectangle 4">
            <a:extLst>
              <a:ext uri="{FF2B5EF4-FFF2-40B4-BE49-F238E27FC236}">
                <a16:creationId xmlns:a16="http://schemas.microsoft.com/office/drawing/2014/main" id="{09E5ED67-0B64-453B-AFA9-96A2BCD2009F}"/>
              </a:ext>
            </a:extLst>
          </p:cNvPr>
          <p:cNvSpPr/>
          <p:nvPr/>
        </p:nvSpPr>
        <p:spPr>
          <a:xfrm>
            <a:off x="121170" y="12192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Project Design</a:t>
            </a:r>
          </a:p>
        </p:txBody>
      </p:sp>
      <p:pic>
        <p:nvPicPr>
          <p:cNvPr id="7" name="Picture 6">
            <a:extLst>
              <a:ext uri="{FF2B5EF4-FFF2-40B4-BE49-F238E27FC236}">
                <a16:creationId xmlns:a16="http://schemas.microsoft.com/office/drawing/2014/main" id="{1F1219B8-CC76-4ECF-8738-5351CD778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66" y="1295400"/>
            <a:ext cx="405439" cy="310414"/>
          </a:xfrm>
          <a:prstGeom prst="rect">
            <a:avLst/>
          </a:prstGeom>
        </p:spPr>
      </p:pic>
    </p:spTree>
    <p:extLst>
      <p:ext uri="{BB962C8B-B14F-4D97-AF65-F5344CB8AC3E}">
        <p14:creationId xmlns:p14="http://schemas.microsoft.com/office/powerpoint/2010/main" val="296874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Decide What Type of Project is Needed</a:t>
            </a:r>
          </a:p>
        </p:txBody>
      </p:sp>
      <p:sp>
        <p:nvSpPr>
          <p:cNvPr id="3" name="Content Placeholder 2"/>
          <p:cNvSpPr>
            <a:spLocks noGrp="1"/>
          </p:cNvSpPr>
          <p:nvPr>
            <p:ph idx="1"/>
          </p:nvPr>
        </p:nvSpPr>
        <p:spPr>
          <a:xfrm>
            <a:off x="609600" y="1447800"/>
            <a:ext cx="8305800" cy="4660900"/>
          </a:xfrm>
        </p:spPr>
        <p:txBody>
          <a:bodyPr/>
          <a:lstStyle/>
          <a:p>
            <a:pPr marL="514350" indent="-514350" fontAlgn="auto">
              <a:spcAft>
                <a:spcPts val="1200"/>
              </a:spcAft>
              <a:buFont typeface="+mj-lt"/>
              <a:buAutoNum type="arabicPeriod"/>
              <a:defRPr/>
            </a:pPr>
            <a:r>
              <a:rPr lang="en-US" dirty="0">
                <a:latin typeface="Calibri" panose="020F0502020204030204" pitchFamily="34" charset="0"/>
                <a:cs typeface="Calibri" panose="020F0502020204030204" pitchFamily="34" charset="0"/>
              </a:rPr>
              <a:t>Classic Database – Each form can only be completed once. One record per subject.</a:t>
            </a:r>
          </a:p>
          <a:p>
            <a:pPr marL="514350" indent="-514350" fontAlgn="auto">
              <a:spcAft>
                <a:spcPts val="0"/>
              </a:spcAft>
              <a:buFont typeface="+mj-lt"/>
              <a:buAutoNum type="arabicPeriod"/>
              <a:defRPr/>
            </a:pPr>
            <a:r>
              <a:rPr lang="en-US" dirty="0">
                <a:latin typeface="Calibri" panose="020F0502020204030204" pitchFamily="34" charset="0"/>
                <a:cs typeface="Calibri" panose="020F0502020204030204" pitchFamily="34" charset="0"/>
              </a:rPr>
              <a:t>Longitudinal – </a:t>
            </a:r>
          </a:p>
          <a:p>
            <a:pPr marL="742950" lvl="2" indent="-342900" fontAlgn="auto">
              <a:spcAft>
                <a:spcPts val="0"/>
              </a:spcAft>
              <a:defRPr/>
            </a:pPr>
            <a:r>
              <a:rPr lang="en-US" sz="2800" dirty="0">
                <a:latin typeface="Calibri" panose="020F0502020204030204" pitchFamily="34" charset="0"/>
                <a:cs typeface="Calibri" panose="020F0502020204030204" pitchFamily="34" charset="0"/>
              </a:rPr>
              <a:t>Data collected multiple times per subject</a:t>
            </a:r>
          </a:p>
          <a:p>
            <a:pPr marL="1200150" lvl="3" indent="-342900" fontAlgn="auto">
              <a:spcAft>
                <a:spcPts val="0"/>
              </a:spcAft>
              <a:defRPr/>
            </a:pPr>
            <a:r>
              <a:rPr lang="en-US" dirty="0">
                <a:latin typeface="Calibri" panose="020F0502020204030204" pitchFamily="34" charset="0"/>
                <a:cs typeface="Calibri" panose="020F0502020204030204" pitchFamily="34" charset="0"/>
              </a:rPr>
              <a:t>Fixed number of collection points that correspond to pre-defined events (e.g. initial evaluation, 3mo. follow-up, 6mo. follow-up, 1yr follow-up)</a:t>
            </a:r>
          </a:p>
          <a:p>
            <a:pPr marL="742950" lvl="2" indent="-342900" fontAlgn="auto">
              <a:spcAft>
                <a:spcPts val="0"/>
              </a:spcAft>
              <a:defRPr/>
            </a:pPr>
            <a:r>
              <a:rPr lang="en-US" sz="2800" dirty="0">
                <a:latin typeface="Calibri" panose="020F0502020204030204" pitchFamily="34" charset="0"/>
                <a:cs typeface="Calibri" panose="020F0502020204030204" pitchFamily="34" charset="0"/>
              </a:rPr>
              <a:t>Optional scheduling via a project calendar</a:t>
            </a:r>
          </a:p>
          <a:p>
            <a:pPr marL="742950" lvl="2" indent="-342900" fontAlgn="auto">
              <a:spcAft>
                <a:spcPts val="0"/>
              </a:spcAft>
              <a:defRPr/>
            </a:pPr>
            <a:r>
              <a:rPr lang="en-US" sz="2800" dirty="0">
                <a:latin typeface="Calibri" panose="020F0502020204030204" pitchFamily="34" charset="0"/>
                <a:cs typeface="Calibri" panose="020F0502020204030204" pitchFamily="34" charset="0"/>
              </a:rPr>
              <a:t>Can have multiple study arms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32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54900" cy="914400"/>
          </a:xfrm>
        </p:spPr>
        <p:txBody>
          <a:bodyPr/>
          <a:lstStyle/>
          <a:p>
            <a:r>
              <a:rPr lang="en-US" altLang="en-US" dirty="0">
                <a:latin typeface="Calibri" panose="020F0502020204030204" pitchFamily="34" charset="0"/>
                <a:cs typeface="Calibri" panose="020F0502020204030204" pitchFamily="34" charset="0"/>
              </a:rPr>
              <a:t>Decide How to Collect the Data</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50863" y="1295400"/>
            <a:ext cx="8288337" cy="5181600"/>
          </a:xfrm>
        </p:spPr>
        <p:txBody>
          <a:bodyPr/>
          <a:lstStyle/>
          <a:p>
            <a:pPr fontAlgn="auto">
              <a:spcAft>
                <a:spcPts val="0"/>
              </a:spcAft>
              <a:defRPr/>
            </a:pPr>
            <a:r>
              <a:rPr lang="en-US" dirty="0">
                <a:latin typeface="Calibri" panose="020F0502020204030204" pitchFamily="34" charset="0"/>
                <a:cs typeface="Calibri" panose="020F0502020204030204" pitchFamily="34" charset="0"/>
              </a:rPr>
              <a:t>Data Entry</a:t>
            </a:r>
          </a:p>
          <a:p>
            <a:pPr lvl="1" fontAlgn="auto">
              <a:spcAft>
                <a:spcPts val="0"/>
              </a:spcAft>
              <a:defRPr/>
            </a:pPr>
            <a:r>
              <a:rPr lang="en-US" dirty="0">
                <a:latin typeface="Calibri" panose="020F0502020204030204" pitchFamily="34" charset="0"/>
                <a:cs typeface="Calibri" panose="020F0502020204030204" pitchFamily="34" charset="0"/>
              </a:rPr>
              <a:t>Data entered by REDCap users (i.e. research staff). </a:t>
            </a:r>
          </a:p>
          <a:p>
            <a:pPr lvl="1" fontAlgn="auto">
              <a:spcAft>
                <a:spcPts val="0"/>
              </a:spcAft>
              <a:defRPr/>
            </a:pPr>
            <a:r>
              <a:rPr lang="en-US" dirty="0">
                <a:latin typeface="Calibri" panose="020F0502020204030204" pitchFamily="34" charset="0"/>
                <a:cs typeface="Calibri" panose="020F0502020204030204" pitchFamily="34" charset="0"/>
              </a:rPr>
              <a:t>Offline data collection available via mobile app.</a:t>
            </a:r>
          </a:p>
          <a:p>
            <a:pPr fontAlgn="auto">
              <a:spcAft>
                <a:spcPts val="0"/>
              </a:spcAft>
              <a:defRPr/>
            </a:pPr>
            <a:r>
              <a:rPr lang="en-US" dirty="0">
                <a:latin typeface="Calibri" panose="020F0502020204030204" pitchFamily="34" charset="0"/>
                <a:cs typeface="Calibri" panose="020F0502020204030204" pitchFamily="34" charset="0"/>
              </a:rPr>
              <a:t>Survey  </a:t>
            </a:r>
          </a:p>
          <a:p>
            <a:pPr lvl="1" fontAlgn="auto">
              <a:spcAft>
                <a:spcPts val="0"/>
              </a:spcAft>
              <a:defRPr/>
            </a:pPr>
            <a:r>
              <a:rPr lang="en-US" dirty="0">
                <a:latin typeface="Calibri" panose="020F0502020204030204" pitchFamily="34" charset="0"/>
                <a:cs typeface="Calibri" panose="020F0502020204030204" pitchFamily="34" charset="0"/>
              </a:rPr>
              <a:t>On-line survey completed by participants.</a:t>
            </a:r>
          </a:p>
          <a:p>
            <a:pPr lvl="1" fontAlgn="auto">
              <a:spcAft>
                <a:spcPts val="0"/>
              </a:spcAft>
              <a:defRPr/>
            </a:pPr>
            <a:r>
              <a:rPr lang="en-US" dirty="0">
                <a:latin typeface="Calibri" panose="020F0502020204030204" pitchFamily="34" charset="0"/>
                <a:cs typeface="Calibri" panose="020F0502020204030204" pitchFamily="34" charset="0"/>
              </a:rPr>
              <a:t> Participants do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need to have a Yale NetID. </a:t>
            </a:r>
          </a:p>
          <a:p>
            <a:pPr lvl="1" fontAlgn="auto">
              <a:spcAft>
                <a:spcPts val="0"/>
              </a:spcAft>
              <a:defRPr/>
            </a:pPr>
            <a:endParaRPr lang="en-US" dirty="0">
              <a:latin typeface="Calibri" panose="020F0502020204030204" pitchFamily="34" charset="0"/>
              <a:cs typeface="Calibri" panose="020F0502020204030204" pitchFamily="34" charset="0"/>
            </a:endParaRPr>
          </a:p>
        </p:txBody>
      </p:sp>
      <p:sp>
        <p:nvSpPr>
          <p:cNvPr id="4" name="Speech Bubble: Rectangle 3">
            <a:extLst>
              <a:ext uri="{FF2B5EF4-FFF2-40B4-BE49-F238E27FC236}">
                <a16:creationId xmlns:a16="http://schemas.microsoft.com/office/drawing/2014/main" id="{39A71ABD-20D3-48B9-88AF-1D2C8C1A73F9}"/>
              </a:ext>
            </a:extLst>
          </p:cNvPr>
          <p:cNvSpPr/>
          <p:nvPr/>
        </p:nvSpPr>
        <p:spPr>
          <a:xfrm>
            <a:off x="990600" y="4953000"/>
            <a:ext cx="6858000" cy="8382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project can have both </a:t>
            </a:r>
          </a:p>
          <a:p>
            <a:pPr algn="ctr"/>
            <a:r>
              <a:rPr lang="en-US" sz="2400" b="1" dirty="0">
                <a:latin typeface="Calibri" panose="020F0502020204030204" pitchFamily="34" charset="0"/>
                <a:cs typeface="Calibri" panose="020F0502020204030204" pitchFamily="34" charset="0"/>
              </a:rPr>
              <a:t>surveys and data entry forms.</a:t>
            </a:r>
          </a:p>
        </p:txBody>
      </p:sp>
    </p:spTree>
    <p:extLst>
      <p:ext uri="{BB962C8B-B14F-4D97-AF65-F5344CB8AC3E}">
        <p14:creationId xmlns:p14="http://schemas.microsoft.com/office/powerpoint/2010/main" val="206700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How to Set Up your Project</a:t>
            </a:r>
          </a:p>
        </p:txBody>
      </p:sp>
      <p:pic>
        <p:nvPicPr>
          <p:cNvPr id="5" name="Picture 4"/>
          <p:cNvPicPr>
            <a:picLocks noChangeAspect="1"/>
          </p:cNvPicPr>
          <p:nvPr/>
        </p:nvPicPr>
        <p:blipFill rotWithShape="1">
          <a:blip r:embed="rId3"/>
          <a:srcRect t="1176" b="1176"/>
          <a:stretch/>
        </p:blipFill>
        <p:spPr>
          <a:xfrm>
            <a:off x="1775637" y="1219200"/>
            <a:ext cx="5218408" cy="5181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516" r="8457"/>
          <a:stretch/>
        </p:blipFill>
        <p:spPr>
          <a:xfrm>
            <a:off x="1905000" y="1162493"/>
            <a:ext cx="5109550" cy="5202478"/>
          </a:xfrm>
          <a:prstGeom prst="rect">
            <a:avLst/>
          </a:prstGeom>
        </p:spPr>
      </p:pic>
      <p:sp>
        <p:nvSpPr>
          <p:cNvPr id="3" name="Rectangle 2">
            <a:extLst>
              <a:ext uri="{FF2B5EF4-FFF2-40B4-BE49-F238E27FC236}">
                <a16:creationId xmlns:a16="http://schemas.microsoft.com/office/drawing/2014/main" id="{427DA44B-78D3-4E6D-8C3E-378DFE694540}"/>
              </a:ext>
            </a:extLst>
          </p:cNvPr>
          <p:cNvSpPr/>
          <p:nvPr/>
        </p:nvSpPr>
        <p:spPr>
          <a:xfrm>
            <a:off x="1796142" y="1155402"/>
            <a:ext cx="5180181" cy="1029586"/>
          </a:xfrm>
          <a:prstGeom prst="rect">
            <a:avLst/>
          </a:prstGeom>
          <a:noFill/>
          <a:ln w="508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4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28016"/>
            <a:ext cx="7454900" cy="914400"/>
          </a:xfrm>
        </p:spPr>
        <p:txBody>
          <a:bodyPr/>
          <a:lstStyle/>
          <a:p>
            <a:r>
              <a:rPr lang="en-US" dirty="0">
                <a:latin typeface="Calibri" panose="020F0502020204030204" pitchFamily="34" charset="0"/>
                <a:cs typeface="Calibri" panose="020F0502020204030204" pitchFamily="34" charset="0"/>
              </a:rPr>
              <a:t>Project Setup: Enable Settings</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If applicable:</a:t>
            </a:r>
          </a:p>
          <a:p>
            <a:pPr marL="514350" indent="-514350">
              <a:buFont typeface="+mj-lt"/>
              <a:buAutoNum type="arabicPeriod"/>
            </a:pPr>
            <a:r>
              <a:rPr lang="en-US" dirty="0">
                <a:latin typeface="Calibri" panose="020F0502020204030204" pitchFamily="34" charset="0"/>
                <a:cs typeface="Calibri" panose="020F0502020204030204" pitchFamily="34" charset="0"/>
              </a:rPr>
              <a:t>Enable longitudinal setting</a:t>
            </a:r>
          </a:p>
          <a:p>
            <a:pPr marL="514350" indent="-514350">
              <a:buAutoNum type="arabicPeriod"/>
            </a:pPr>
            <a:r>
              <a:rPr lang="en-US" dirty="0">
                <a:latin typeface="Calibri" panose="020F0502020204030204" pitchFamily="34" charset="0"/>
                <a:cs typeface="Calibri" panose="020F0502020204030204" pitchFamily="34" charset="0"/>
              </a:rPr>
              <a:t>Enable survey setting</a:t>
            </a:r>
          </a:p>
        </p:txBody>
      </p:sp>
      <p:pic>
        <p:nvPicPr>
          <p:cNvPr id="4" name="Picture 3"/>
          <p:cNvPicPr>
            <a:picLocks noChangeAspect="1"/>
          </p:cNvPicPr>
          <p:nvPr/>
        </p:nvPicPr>
        <p:blipFill>
          <a:blip r:embed="rId3"/>
          <a:stretch>
            <a:fillRect/>
          </a:stretch>
        </p:blipFill>
        <p:spPr>
          <a:xfrm>
            <a:off x="285817" y="3352800"/>
            <a:ext cx="8572366" cy="2590800"/>
          </a:xfrm>
          <a:prstGeom prst="rect">
            <a:avLst/>
          </a:prstGeom>
        </p:spPr>
      </p:pic>
    </p:spTree>
    <p:extLst>
      <p:ext uri="{BB962C8B-B14F-4D97-AF65-F5344CB8AC3E}">
        <p14:creationId xmlns:p14="http://schemas.microsoft.com/office/powerpoint/2010/main" val="25741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How to Set Up your Project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1459146" y="1219200"/>
            <a:ext cx="6188364" cy="5105400"/>
          </a:xfrm>
          <a:prstGeom prst="rect">
            <a:avLst/>
          </a:prstGeom>
        </p:spPr>
      </p:pic>
      <p:sp>
        <p:nvSpPr>
          <p:cNvPr id="3" name="Rectangle 2">
            <a:extLst>
              <a:ext uri="{FF2B5EF4-FFF2-40B4-BE49-F238E27FC236}">
                <a16:creationId xmlns:a16="http://schemas.microsoft.com/office/drawing/2014/main" id="{427DA44B-78D3-4E6D-8C3E-378DFE694540}"/>
              </a:ext>
            </a:extLst>
          </p:cNvPr>
          <p:cNvSpPr/>
          <p:nvPr/>
        </p:nvSpPr>
        <p:spPr>
          <a:xfrm>
            <a:off x="1459146" y="2209800"/>
            <a:ext cx="6188364" cy="1600200"/>
          </a:xfrm>
          <a:prstGeom prst="rect">
            <a:avLst/>
          </a:prstGeom>
          <a:noFill/>
          <a:ln w="508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19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23DB-976D-4D49-9533-F5295493E36C}"/>
              </a:ext>
            </a:extLst>
          </p:cNvPr>
          <p:cNvSpPr>
            <a:spLocks noGrp="1"/>
          </p:cNvSpPr>
          <p:nvPr>
            <p:ph type="title"/>
          </p:nvPr>
        </p:nvSpPr>
        <p:spPr>
          <a:xfrm>
            <a:off x="914400" y="152400"/>
            <a:ext cx="7454900" cy="914400"/>
          </a:xfrm>
        </p:spPr>
        <p:txBody>
          <a:bodyPr/>
          <a:lstStyle/>
          <a:p>
            <a:r>
              <a:rPr lang="en-US" dirty="0">
                <a:latin typeface="Calibri" panose="020F0502020204030204" pitchFamily="34" charset="0"/>
                <a:cs typeface="Calibri" panose="020F0502020204030204" pitchFamily="34" charset="0"/>
              </a:rPr>
              <a:t>Introduction and Learning Objective</a:t>
            </a:r>
          </a:p>
        </p:txBody>
      </p:sp>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a:xfrm>
            <a:off x="228600" y="1371600"/>
            <a:ext cx="8686799" cy="4800600"/>
          </a:xfrm>
        </p:spPr>
        <p:txBody>
          <a:bodyPr/>
          <a:lstStyle/>
          <a:p>
            <a:r>
              <a:rPr lang="en-US" dirty="0">
                <a:latin typeface="Calibri" panose="020F0502020204030204" pitchFamily="34" charset="0"/>
                <a:cs typeface="Calibri" panose="020F0502020204030204" pitchFamily="34" charset="0"/>
              </a:rPr>
              <a:t>Learn how to access training materials.</a:t>
            </a:r>
          </a:p>
          <a:p>
            <a:r>
              <a:rPr lang="en-US" dirty="0">
                <a:latin typeface="Calibri" panose="020F0502020204030204" pitchFamily="34" charset="0"/>
                <a:cs typeface="Calibri" panose="020F0502020204030204" pitchFamily="34" charset="0"/>
              </a:rPr>
              <a:t>Understand how to set up a REDCap project.</a:t>
            </a:r>
          </a:p>
          <a:p>
            <a:r>
              <a:rPr lang="en-US" dirty="0">
                <a:latin typeface="Calibri" panose="020F0502020204030204" pitchFamily="34" charset="0"/>
                <a:cs typeface="Calibri" panose="020F0502020204030204" pitchFamily="34" charset="0"/>
              </a:rPr>
              <a:t>Know how to manage user rights.</a:t>
            </a:r>
          </a:p>
          <a:p>
            <a:r>
              <a:rPr lang="en-US" dirty="0">
                <a:latin typeface="Calibri" panose="020F0502020204030204" pitchFamily="34" charset="0"/>
                <a:cs typeface="Calibri" panose="020F0502020204030204" pitchFamily="34" charset="0"/>
              </a:rPr>
              <a:t>Find out how to export data to statistical packages.</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0809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88300" cy="914400"/>
          </a:xfrm>
        </p:spPr>
        <p:txBody>
          <a:bodyPr/>
          <a:lstStyle/>
          <a:p>
            <a:r>
              <a:rPr lang="en-US" dirty="0">
                <a:latin typeface="Calibri" panose="020F0502020204030204" pitchFamily="34" charset="0"/>
                <a:cs typeface="Calibri" panose="020F0502020204030204" pitchFamily="34" charset="0"/>
              </a:rPr>
              <a:t>Project Setup: Build your Design Instruments</a:t>
            </a:r>
          </a:p>
        </p:txBody>
      </p:sp>
      <p:sp>
        <p:nvSpPr>
          <p:cNvPr id="3" name="Content Placeholder 2"/>
          <p:cNvSpPr>
            <a:spLocks noGrp="1"/>
          </p:cNvSpPr>
          <p:nvPr>
            <p:ph idx="1"/>
          </p:nvPr>
        </p:nvSpPr>
        <p:spPr/>
        <p:txBody>
          <a:bodyPr/>
          <a:lstStyle/>
          <a:p>
            <a:pPr marL="396875" indent="-396875">
              <a:buNone/>
            </a:pPr>
            <a:r>
              <a:rPr lang="en-US" dirty="0">
                <a:latin typeface="Calibri" panose="020F0502020204030204" pitchFamily="34" charset="0"/>
                <a:cs typeface="Calibri" panose="020F0502020204030204" pitchFamily="34" charset="0"/>
              </a:rPr>
              <a:t>Design the project instruments using either (a.) online designer or (b.) data dictionary.</a:t>
            </a:r>
          </a:p>
          <a:p>
            <a:pPr marL="0" indent="0">
              <a:buNone/>
            </a:pP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 y="2971800"/>
            <a:ext cx="8839200" cy="2116802"/>
          </a:xfrm>
          <a:prstGeom prst="rect">
            <a:avLst/>
          </a:prstGeom>
        </p:spPr>
      </p:pic>
    </p:spTree>
    <p:extLst>
      <p:ext uri="{BB962C8B-B14F-4D97-AF65-F5344CB8AC3E}">
        <p14:creationId xmlns:p14="http://schemas.microsoft.com/office/powerpoint/2010/main" val="64627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74" y="152400"/>
            <a:ext cx="8413126" cy="914400"/>
          </a:xfrm>
        </p:spPr>
        <p:txBody>
          <a:bodyPr/>
          <a:lstStyle/>
          <a:p>
            <a:r>
              <a:rPr lang="en-US" dirty="0">
                <a:latin typeface="Calibri" panose="020F0502020204030204" pitchFamily="34" charset="0"/>
                <a:cs typeface="Calibri" panose="020F0502020204030204" pitchFamily="34" charset="0"/>
              </a:rPr>
              <a:t>Project Set Up: Building with the On-line Designer</a:t>
            </a:r>
          </a:p>
        </p:txBody>
      </p:sp>
      <p:sp>
        <p:nvSpPr>
          <p:cNvPr id="3" name="Content Placeholder 2"/>
          <p:cNvSpPr>
            <a:spLocks noGrp="1"/>
          </p:cNvSpPr>
          <p:nvPr>
            <p:ph idx="1"/>
          </p:nvPr>
        </p:nvSpPr>
        <p:spPr>
          <a:xfrm>
            <a:off x="538163" y="1295400"/>
            <a:ext cx="8301037" cy="4813300"/>
          </a:xfrm>
        </p:spPr>
        <p:txBody>
          <a:bodyPr/>
          <a:lstStyle/>
          <a:p>
            <a:pPr marL="514350" indent="-514350" fontAlgn="auto">
              <a:spcAft>
                <a:spcPts val="0"/>
              </a:spcAft>
              <a:buFont typeface="+mj-lt"/>
              <a:buAutoNum type="alphaLcPeriod"/>
              <a:defRPr/>
            </a:pPr>
            <a:r>
              <a:rPr lang="en-US" dirty="0">
                <a:latin typeface="Calibri" panose="020F0502020204030204" pitchFamily="34" charset="0"/>
                <a:cs typeface="Calibri" panose="020F0502020204030204" pitchFamily="34" charset="0"/>
              </a:rPr>
              <a:t>On-line Designer</a:t>
            </a:r>
          </a:p>
          <a:p>
            <a:pPr lvl="1" fontAlgn="auto">
              <a:spcAft>
                <a:spcPts val="0"/>
              </a:spcAft>
              <a:defRPr/>
            </a:pPr>
            <a:r>
              <a:rPr lang="en-US" sz="2400" dirty="0">
                <a:latin typeface="Calibri" panose="020F0502020204030204" pitchFamily="34" charset="0"/>
                <a:cs typeface="Calibri" panose="020F0502020204030204" pitchFamily="34" charset="0"/>
              </a:rPr>
              <a:t>Allows you to create/modify/delete data collection instruments and fields (questions) using your web browser. </a:t>
            </a:r>
          </a:p>
          <a:p>
            <a:pPr lvl="1" fontAlgn="auto">
              <a:spcAft>
                <a:spcPts val="0"/>
              </a:spcAft>
              <a:defRPr/>
            </a:pPr>
            <a:r>
              <a:rPr lang="en-US" sz="2400" dirty="0">
                <a:latin typeface="Calibri" panose="020F0502020204030204" pitchFamily="34" charset="0"/>
                <a:cs typeface="Calibri" panose="020F0502020204030204" pitchFamily="34" charset="0"/>
              </a:rPr>
              <a:t>Changes are made in real time and available immediately for review and testing.</a:t>
            </a:r>
          </a:p>
          <a:p>
            <a:pPr marL="0" indent="0">
              <a:buNone/>
            </a:pP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82118" y="3516439"/>
            <a:ext cx="8413126" cy="2592261"/>
          </a:xfrm>
          <a:prstGeom prst="rect">
            <a:avLst/>
          </a:prstGeom>
        </p:spPr>
      </p:pic>
    </p:spTree>
    <p:extLst>
      <p:ext uri="{BB962C8B-B14F-4D97-AF65-F5344CB8AC3E}">
        <p14:creationId xmlns:p14="http://schemas.microsoft.com/office/powerpoint/2010/main" val="71616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00200" y="2099308"/>
            <a:ext cx="6383866" cy="3962400"/>
          </a:xfrm>
          <a:prstGeom prst="rect">
            <a:avLst/>
          </a:prstGeom>
          <a:ln>
            <a:solidFill>
              <a:srgbClr val="C00000"/>
            </a:solidFill>
          </a:ln>
        </p:spPr>
      </p:pic>
      <p:cxnSp>
        <p:nvCxnSpPr>
          <p:cNvPr id="7" name="Straight Arrow Connector 6"/>
          <p:cNvCxnSpPr/>
          <p:nvPr/>
        </p:nvCxnSpPr>
        <p:spPr>
          <a:xfrm>
            <a:off x="1096910" y="3705293"/>
            <a:ext cx="640944" cy="247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651" y="3496808"/>
            <a:ext cx="13335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 Edit field</a:t>
            </a:r>
          </a:p>
        </p:txBody>
      </p:sp>
      <p:cxnSp>
        <p:nvCxnSpPr>
          <p:cNvPr id="11" name="Straight Arrow Connector 10"/>
          <p:cNvCxnSpPr/>
          <p:nvPr/>
        </p:nvCxnSpPr>
        <p:spPr>
          <a:xfrm>
            <a:off x="1096910" y="2315229"/>
            <a:ext cx="839565" cy="124571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5690" y="1880738"/>
            <a:ext cx="13571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2. Copy field</a:t>
            </a:r>
          </a:p>
        </p:txBody>
      </p:sp>
      <p:cxnSp>
        <p:nvCxnSpPr>
          <p:cNvPr id="15" name="Straight Arrow Connector 14"/>
          <p:cNvCxnSpPr/>
          <p:nvPr/>
        </p:nvCxnSpPr>
        <p:spPr>
          <a:xfrm flipH="1">
            <a:off x="2165931" y="1880738"/>
            <a:ext cx="101263" cy="173897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502841" y="1411950"/>
            <a:ext cx="276435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3. Specify branching logic</a:t>
            </a:r>
          </a:p>
        </p:txBody>
      </p:sp>
      <p:cxnSp>
        <p:nvCxnSpPr>
          <p:cNvPr id="18" name="Straight Arrow Connector 17"/>
          <p:cNvCxnSpPr/>
          <p:nvPr/>
        </p:nvCxnSpPr>
        <p:spPr>
          <a:xfrm flipH="1">
            <a:off x="2371641" y="1874190"/>
            <a:ext cx="3198047" cy="173147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5544" y="1448722"/>
            <a:ext cx="3886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4. Move field (can move to other form)</a:t>
            </a:r>
          </a:p>
        </p:txBody>
      </p:sp>
      <p:cxnSp>
        <p:nvCxnSpPr>
          <p:cNvPr id="25" name="Straight Arrow Connector 24"/>
          <p:cNvCxnSpPr/>
          <p:nvPr/>
        </p:nvCxnSpPr>
        <p:spPr>
          <a:xfrm flipH="1" flipV="1">
            <a:off x="2619147" y="3764681"/>
            <a:ext cx="5436925" cy="95971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056072" y="4459269"/>
            <a:ext cx="1447800"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5. Delete field</a:t>
            </a:r>
          </a:p>
        </p:txBody>
      </p:sp>
      <p:sp>
        <p:nvSpPr>
          <p:cNvPr id="17" name="Title 1">
            <a:extLst>
              <a:ext uri="{FF2B5EF4-FFF2-40B4-BE49-F238E27FC236}">
                <a16:creationId xmlns:a16="http://schemas.microsoft.com/office/drawing/2014/main" id="{C56D5CD3-7E20-4A03-8448-46EE663AA0AF}"/>
              </a:ext>
            </a:extLst>
          </p:cNvPr>
          <p:cNvSpPr>
            <a:spLocks noGrp="1"/>
          </p:cNvSpPr>
          <p:nvPr>
            <p:ph type="title"/>
          </p:nvPr>
        </p:nvSpPr>
        <p:spPr>
          <a:xfrm>
            <a:off x="364028" y="149749"/>
            <a:ext cx="8415944" cy="914400"/>
          </a:xfrm>
        </p:spPr>
        <p:txBody>
          <a:bodyPr/>
          <a:lstStyle/>
          <a:p>
            <a:r>
              <a:rPr lang="en-US" dirty="0">
                <a:latin typeface="Calibri" panose="020F0502020204030204" pitchFamily="34" charset="0"/>
                <a:cs typeface="Calibri" panose="020F0502020204030204" pitchFamily="34" charset="0"/>
              </a:rPr>
              <a:t>Project Set Up: Building with the On-line Designer</a:t>
            </a:r>
          </a:p>
        </p:txBody>
      </p:sp>
    </p:spTree>
    <p:extLst>
      <p:ext uri="{BB962C8B-B14F-4D97-AF65-F5344CB8AC3E}">
        <p14:creationId xmlns:p14="http://schemas.microsoft.com/office/powerpoint/2010/main" val="395317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
            <a:ext cx="8686799" cy="914400"/>
          </a:xfrm>
        </p:spPr>
        <p:txBody>
          <a:bodyPr/>
          <a:lstStyle/>
          <a:p>
            <a:r>
              <a:rPr lang="en-US" dirty="0">
                <a:latin typeface="Calibri" panose="020F0502020204030204" pitchFamily="34" charset="0"/>
                <a:cs typeface="Calibri" panose="020F0502020204030204" pitchFamily="34" charset="0"/>
              </a:rPr>
              <a:t>Project Set Up: Building with the Data Dictionary</a:t>
            </a:r>
          </a:p>
        </p:txBody>
      </p:sp>
      <p:sp>
        <p:nvSpPr>
          <p:cNvPr id="3" name="Content Placeholder 2"/>
          <p:cNvSpPr>
            <a:spLocks noGrp="1"/>
          </p:cNvSpPr>
          <p:nvPr>
            <p:ph idx="1"/>
          </p:nvPr>
        </p:nvSpPr>
        <p:spPr>
          <a:xfrm>
            <a:off x="20320" y="1681480"/>
            <a:ext cx="8686800" cy="1828800"/>
          </a:xfrm>
        </p:spPr>
        <p:txBody>
          <a:bodyPr/>
          <a:lstStyle/>
          <a:p>
            <a:pPr marL="0" indent="0" fontAlgn="auto">
              <a:spcAft>
                <a:spcPts val="0"/>
              </a:spcAft>
              <a:buNone/>
              <a:defRPr/>
            </a:pPr>
            <a:r>
              <a:rPr lang="en-US" dirty="0">
                <a:latin typeface="Calibri" panose="020F0502020204030204" pitchFamily="34" charset="0"/>
                <a:cs typeface="Calibri" panose="020F0502020204030204" pitchFamily="34" charset="0"/>
              </a:rPr>
              <a:t>b. Data Dictionary</a:t>
            </a:r>
          </a:p>
          <a:p>
            <a:pPr lvl="1" fontAlgn="auto">
              <a:spcAft>
                <a:spcPts val="0"/>
              </a:spcAft>
              <a:defRPr/>
            </a:pPr>
            <a:r>
              <a:rPr lang="en-US" sz="2400" dirty="0">
                <a:latin typeface="Calibri" panose="020F0502020204030204" pitchFamily="34" charset="0"/>
                <a:cs typeface="Calibri" panose="020F0502020204030204" pitchFamily="34" charset="0"/>
              </a:rPr>
              <a:t>The Data Dictionary is a formatted spreadsheet in CSV (comma separated format) containing the metadata used to construct data collection instruments and fields. </a:t>
            </a:r>
          </a:p>
          <a:p>
            <a:pPr marL="457200" lvl="1" indent="0" fontAlgn="auto">
              <a:spcAft>
                <a:spcPts val="0"/>
              </a:spcAft>
              <a:buNone/>
              <a:defRPr/>
            </a:pPr>
            <a:endParaRPr lang="en-US" sz="2400" dirty="0">
              <a:latin typeface="Calibri" panose="020F0502020204030204" pitchFamily="34" charset="0"/>
              <a:cs typeface="Calibri" panose="020F0502020204030204" pitchFamily="34" charset="0"/>
            </a:endParaRPr>
          </a:p>
          <a:p>
            <a:pPr lvl="1" fontAlgn="auto">
              <a:spcAft>
                <a:spcPts val="0"/>
              </a:spcAft>
              <a:defRPr/>
            </a:pPr>
            <a:endParaRPr lang="en-US" sz="2400" dirty="0">
              <a:latin typeface="Calibri" panose="020F0502020204030204" pitchFamily="34" charset="0"/>
              <a:cs typeface="Calibri" panose="020F0502020204030204" pitchFamily="34" charset="0"/>
            </a:endParaRPr>
          </a:p>
          <a:p>
            <a:pPr marL="457200" lvl="1" indent="0" fontAlgn="auto">
              <a:spcAft>
                <a:spcPts val="0"/>
              </a:spcAft>
              <a:buNone/>
              <a:defRPr/>
            </a:pPr>
            <a:endParaRPr lang="en-US" sz="2400" dirty="0">
              <a:latin typeface="Calibri" panose="020F0502020204030204" pitchFamily="34" charset="0"/>
              <a:cs typeface="Calibri" panose="020F0502020204030204" pitchFamily="34" charset="0"/>
            </a:endParaRPr>
          </a:p>
          <a:p>
            <a:pPr marL="457200" lvl="1" indent="0" fontAlgn="auto">
              <a:spcAft>
                <a:spcPts val="0"/>
              </a:spcAft>
              <a:buNone/>
              <a:defRPr/>
            </a:pPr>
            <a:endParaRPr lang="en-US" sz="24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r="3032"/>
          <a:stretch/>
        </p:blipFill>
        <p:spPr>
          <a:xfrm>
            <a:off x="80211" y="4648200"/>
            <a:ext cx="9063789" cy="1524000"/>
          </a:xfrm>
          <a:prstGeom prst="rect">
            <a:avLst/>
          </a:prstGeom>
        </p:spPr>
      </p:pic>
      <p:sp>
        <p:nvSpPr>
          <p:cNvPr id="5" name="Speech Bubble: Rectangle 4">
            <a:extLst>
              <a:ext uri="{FF2B5EF4-FFF2-40B4-BE49-F238E27FC236}">
                <a16:creationId xmlns:a16="http://schemas.microsoft.com/office/drawing/2014/main" id="{C8480336-EEA3-4A93-990F-040272C27333}"/>
              </a:ext>
            </a:extLst>
          </p:cNvPr>
          <p:cNvSpPr/>
          <p:nvPr/>
        </p:nvSpPr>
        <p:spPr>
          <a:xfrm>
            <a:off x="3200400" y="3660140"/>
            <a:ext cx="3200400" cy="838200"/>
          </a:xfrm>
          <a:prstGeom prst="wedgeRectCallout">
            <a:avLst>
              <a:gd name="adj1" fmla="val -25558"/>
              <a:gd name="adj2" fmla="val -8726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2000" dirty="0">
                <a:latin typeface="Calibri" panose="020F0502020204030204" pitchFamily="34" charset="0"/>
                <a:cs typeface="Calibri" panose="020F0502020204030204" pitchFamily="34" charset="0"/>
              </a:rPr>
              <a:t>This is recommended for advanced users.</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45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079" y="1295400"/>
            <a:ext cx="8432801" cy="4660900"/>
          </a:xfrm>
        </p:spPr>
        <p:txBody>
          <a:bodyPr/>
          <a:lstStyle/>
          <a:p>
            <a:r>
              <a:rPr lang="en-US" sz="2400" dirty="0">
                <a:latin typeface="Calibri" panose="020F0502020204030204" pitchFamily="34" charset="0"/>
                <a:cs typeface="Calibri" panose="020F0502020204030204" pitchFamily="34" charset="0"/>
              </a:rPr>
              <a:t>To use this feature, you will download the current dictionary, make modifications, and THEN upload the modified data dictionary on the data dictionary page.</a:t>
            </a:r>
          </a:p>
          <a:p>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389967" y="3220720"/>
            <a:ext cx="8364065" cy="3294380"/>
          </a:xfrm>
          <a:prstGeom prst="rect">
            <a:avLst/>
          </a:prstGeom>
        </p:spPr>
      </p:pic>
      <p:sp>
        <p:nvSpPr>
          <p:cNvPr id="7" name="Title 1">
            <a:extLst>
              <a:ext uri="{FF2B5EF4-FFF2-40B4-BE49-F238E27FC236}">
                <a16:creationId xmlns:a16="http://schemas.microsoft.com/office/drawing/2014/main" id="{86D3D909-B4BA-4885-976E-2786AC042181}"/>
              </a:ext>
            </a:extLst>
          </p:cNvPr>
          <p:cNvSpPr>
            <a:spLocks noGrp="1"/>
          </p:cNvSpPr>
          <p:nvPr>
            <p:ph type="title"/>
          </p:nvPr>
        </p:nvSpPr>
        <p:spPr>
          <a:xfrm>
            <a:off x="228599" y="152400"/>
            <a:ext cx="8573615" cy="914400"/>
          </a:xfrm>
        </p:spPr>
        <p:txBody>
          <a:bodyPr/>
          <a:lstStyle/>
          <a:p>
            <a:r>
              <a:rPr lang="en-US" dirty="0">
                <a:latin typeface="Calibri" panose="020F0502020204030204" pitchFamily="34" charset="0"/>
                <a:cs typeface="Calibri" panose="020F0502020204030204" pitchFamily="34" charset="0"/>
              </a:rPr>
              <a:t>Project Set Up: Building with the Data Dictionary</a:t>
            </a:r>
          </a:p>
        </p:txBody>
      </p:sp>
      <p:sp>
        <p:nvSpPr>
          <p:cNvPr id="8" name="Speech Bubble: Rectangle 7">
            <a:extLst>
              <a:ext uri="{FF2B5EF4-FFF2-40B4-BE49-F238E27FC236}">
                <a16:creationId xmlns:a16="http://schemas.microsoft.com/office/drawing/2014/main" id="{A7D804F0-68A4-4838-9FEC-059F33B1B91D}"/>
              </a:ext>
            </a:extLst>
          </p:cNvPr>
          <p:cNvSpPr/>
          <p:nvPr/>
        </p:nvSpPr>
        <p:spPr>
          <a:xfrm>
            <a:off x="914400" y="2392680"/>
            <a:ext cx="6858000" cy="8382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IMPORTANT</a:t>
            </a:r>
            <a:r>
              <a:rPr lang="en-US" sz="2400" dirty="0">
                <a:latin typeface="Calibri" panose="020F0502020204030204" pitchFamily="34" charset="0"/>
                <a:cs typeface="Calibri" panose="020F0502020204030204" pitchFamily="34" charset="0"/>
              </a:rPr>
              <a:t>: Always upload the ENTIRE data dictionary. Never upload a partial data dictionary.</a:t>
            </a:r>
          </a:p>
        </p:txBody>
      </p:sp>
    </p:spTree>
    <p:extLst>
      <p:ext uri="{BB962C8B-B14F-4D97-AF65-F5344CB8AC3E}">
        <p14:creationId xmlns:p14="http://schemas.microsoft.com/office/powerpoint/2010/main" val="389131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4592"/>
            <a:ext cx="7454900" cy="914400"/>
          </a:xfrm>
        </p:spPr>
        <p:txBody>
          <a:bodyPr/>
          <a:lstStyle/>
          <a:p>
            <a:r>
              <a:rPr lang="en-US" altLang="en-US" dirty="0">
                <a:latin typeface="Calibri" panose="020F0502020204030204" pitchFamily="34" charset="0"/>
                <a:cs typeface="Calibri" panose="020F0502020204030204" pitchFamily="34" charset="0"/>
              </a:rPr>
              <a:t>Building Forms: Using the Online Designer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385" y="1295400"/>
            <a:ext cx="4038599" cy="5029200"/>
          </a:xfrm>
        </p:spPr>
        <p:txBody>
          <a:bodyPr/>
          <a:lstStyle/>
          <a:p>
            <a:r>
              <a:rPr lang="en-US" altLang="en-US" sz="2400" dirty="0">
                <a:latin typeface="Calibri" panose="020F0502020204030204" pitchFamily="34" charset="0"/>
                <a:cs typeface="Calibri" panose="020F0502020204030204" pitchFamily="34" charset="0"/>
              </a:rPr>
              <a:t>First field of the first form must be the record key  (e.g. Participant ID).</a:t>
            </a:r>
          </a:p>
          <a:p>
            <a:pPr lvl="1"/>
            <a:r>
              <a:rPr lang="en-US" altLang="en-US" sz="2400" dirty="0">
                <a:latin typeface="Calibri" panose="020F0502020204030204" pitchFamily="34" charset="0"/>
                <a:cs typeface="Calibri" panose="020F0502020204030204" pitchFamily="34" charset="0"/>
              </a:rPr>
              <a:t>This field cannot be deleted or moved.</a:t>
            </a:r>
          </a:p>
          <a:p>
            <a:pPr lvl="1"/>
            <a:r>
              <a:rPr lang="en-US" altLang="en-US" sz="2400" dirty="0">
                <a:latin typeface="Calibri" panose="020F0502020204030204" pitchFamily="34" charset="0"/>
                <a:cs typeface="Calibri" panose="020F0502020204030204" pitchFamily="34" charset="0"/>
              </a:rPr>
              <a:t>Data in this field must be unique.</a:t>
            </a:r>
          </a:p>
          <a:p>
            <a:pPr lvl="1">
              <a:spcAft>
                <a:spcPts val="1200"/>
              </a:spcAft>
            </a:pPr>
            <a:r>
              <a:rPr lang="en-US" altLang="en-US" sz="2400" dirty="0">
                <a:latin typeface="Calibri" panose="020F0502020204030204" pitchFamily="34" charset="0"/>
                <a:cs typeface="Calibri" panose="020F0502020204030204" pitchFamily="34" charset="0"/>
              </a:rPr>
              <a:t>This field can be auto-assigned by REDCap </a:t>
            </a:r>
          </a:p>
          <a:p>
            <a:pPr>
              <a:buNone/>
            </a:pPr>
            <a:r>
              <a:rPr lang="en-US" altLang="en-US" sz="2400" dirty="0">
                <a:latin typeface="Calibri" panose="020F0502020204030204" pitchFamily="34" charset="0"/>
                <a:cs typeface="Calibri" panose="020F0502020204030204" pitchFamily="34" charset="0"/>
              </a:rPr>
              <a:t>	</a:t>
            </a:r>
            <a:r>
              <a:rPr lang="en-US" altLang="en-US" sz="2000" i="1" dirty="0">
                <a:latin typeface="Calibri" panose="020F0502020204030204" pitchFamily="34" charset="0"/>
                <a:cs typeface="Calibri" panose="020F0502020204030204" pitchFamily="34" charset="0"/>
              </a:rPr>
              <a:t>(Project Setup </a:t>
            </a:r>
            <a:r>
              <a:rPr lang="en-US" altLang="en-US" sz="2000" i="1" dirty="0">
                <a:latin typeface="Calibri" panose="020F0502020204030204" pitchFamily="34" charset="0"/>
                <a:cs typeface="Calibri" panose="020F0502020204030204" pitchFamily="34" charset="0"/>
                <a:sym typeface="Wingdings" panose="05000000000000000000" pitchFamily="2" charset="2"/>
              </a:rPr>
              <a:t> Enable optional modules Enable auto-numbering for records)</a:t>
            </a:r>
          </a:p>
          <a:p>
            <a:pPr>
              <a:buNone/>
            </a:pPr>
            <a:endParaRPr lang="en-US" alt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038600" y="1905000"/>
            <a:ext cx="5061272" cy="3581400"/>
          </a:xfrm>
          <a:prstGeom prst="rect">
            <a:avLst/>
          </a:prstGeom>
        </p:spPr>
      </p:pic>
    </p:spTree>
    <p:extLst>
      <p:ext uri="{BB962C8B-B14F-4D97-AF65-F5344CB8AC3E}">
        <p14:creationId xmlns:p14="http://schemas.microsoft.com/office/powerpoint/2010/main" val="3567135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54900" cy="914400"/>
          </a:xfrm>
        </p:spPr>
        <p:txBody>
          <a:bodyPr/>
          <a:lstStyle/>
          <a:p>
            <a:r>
              <a:rPr lang="en-US" altLang="en-US" dirty="0">
                <a:latin typeface="Calibri" panose="020F0502020204030204" pitchFamily="34" charset="0"/>
                <a:cs typeface="Calibri" panose="020F0502020204030204" pitchFamily="34" charset="0"/>
              </a:rPr>
              <a:t>Building Forms: Field Name</a:t>
            </a:r>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r>
              <a:rPr lang="en-US" altLang="en-US" u="sng" dirty="0">
                <a:latin typeface="Calibri" panose="020F0502020204030204" pitchFamily="34" charset="0"/>
                <a:cs typeface="Calibri" panose="020F0502020204030204" pitchFamily="34" charset="0"/>
              </a:rPr>
              <a:t>Each field name must be</a:t>
            </a:r>
            <a:r>
              <a:rPr lang="en-US" altLang="en-US" dirty="0">
                <a:latin typeface="Calibri" panose="020F0502020204030204" pitchFamily="34" charset="0"/>
                <a:cs typeface="Calibri" panose="020F0502020204030204" pitchFamily="34" charset="0"/>
              </a:rPr>
              <a:t>: </a:t>
            </a:r>
          </a:p>
          <a:p>
            <a:pPr lvl="1"/>
            <a:r>
              <a:rPr lang="en-US" altLang="en-US" dirty="0">
                <a:latin typeface="Calibri" panose="020F0502020204030204" pitchFamily="34" charset="0"/>
                <a:cs typeface="Calibri" panose="020F0502020204030204" pitchFamily="34" charset="0"/>
              </a:rPr>
              <a:t>Unique</a:t>
            </a:r>
          </a:p>
          <a:p>
            <a:pPr lvl="1"/>
            <a:r>
              <a:rPr lang="en-US" altLang="en-US" dirty="0">
                <a:latin typeface="Calibri" panose="020F0502020204030204" pitchFamily="34" charset="0"/>
                <a:cs typeface="Calibri" panose="020F0502020204030204" pitchFamily="34" charset="0"/>
              </a:rPr>
              <a:t>Lowercase </a:t>
            </a:r>
          </a:p>
          <a:p>
            <a:pPr lvl="1"/>
            <a:r>
              <a:rPr lang="en-US" altLang="en-US" dirty="0">
                <a:latin typeface="Calibri" panose="020F0502020204030204" pitchFamily="34" charset="0"/>
                <a:cs typeface="Calibri" panose="020F0502020204030204" pitchFamily="34" charset="0"/>
              </a:rPr>
              <a:t>Contain fewer than 26 characters</a:t>
            </a:r>
          </a:p>
          <a:p>
            <a:pPr lvl="1">
              <a:spcAft>
                <a:spcPts val="1200"/>
              </a:spcAft>
            </a:pPr>
            <a:r>
              <a:rPr lang="en-US" altLang="en-US" dirty="0">
                <a:latin typeface="Calibri" panose="020F0502020204030204" pitchFamily="34" charset="0"/>
                <a:cs typeface="Calibri" panose="020F0502020204030204" pitchFamily="34" charset="0"/>
              </a:rPr>
              <a:t>Contain only letters, numbers, and underscores. </a:t>
            </a:r>
          </a:p>
          <a:p>
            <a:r>
              <a:rPr lang="en-US" altLang="en-US" dirty="0">
                <a:latin typeface="Calibri" panose="020F0502020204030204" pitchFamily="34" charset="0"/>
                <a:cs typeface="Calibri" panose="020F0502020204030204" pitchFamily="34" charset="0"/>
              </a:rPr>
              <a:t>In general, field names should be as short in length as possible </a:t>
            </a:r>
            <a:r>
              <a:rPr lang="en-US" altLang="en-US" u="sng" dirty="0">
                <a:latin typeface="Calibri" panose="020F0502020204030204" pitchFamily="34" charset="0"/>
                <a:cs typeface="Calibri" panose="020F0502020204030204" pitchFamily="34" charset="0"/>
              </a:rPr>
              <a:t>and</a:t>
            </a:r>
            <a:r>
              <a:rPr lang="en-US" altLang="en-US" dirty="0">
                <a:latin typeface="Calibri" panose="020F0502020204030204" pitchFamily="34" charset="0"/>
                <a:cs typeface="Calibri" panose="020F0502020204030204" pitchFamily="34" charset="0"/>
              </a:rPr>
              <a:t> maintain meaning.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40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54900" cy="914400"/>
          </a:xfrm>
        </p:spPr>
        <p:txBody>
          <a:bodyPr/>
          <a:lstStyle/>
          <a:p>
            <a:r>
              <a:rPr lang="en-US" altLang="en-US" dirty="0">
                <a:latin typeface="Calibri" panose="020F0502020204030204" pitchFamily="34" charset="0"/>
                <a:cs typeface="Calibri" panose="020F0502020204030204" pitchFamily="34" charset="0"/>
              </a:rPr>
              <a:t>Building Forms: Field Types</a:t>
            </a:r>
            <a:endParaRPr lang="en-US"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500888"/>
              </p:ext>
            </p:extLst>
          </p:nvPr>
        </p:nvGraphicFramePr>
        <p:xfrm>
          <a:off x="228600" y="1219200"/>
          <a:ext cx="8610600" cy="5216962"/>
        </p:xfrm>
        <a:graphic>
          <a:graphicData uri="http://schemas.openxmlformats.org/drawingml/2006/table">
            <a:tbl>
              <a:tblPr firstRow="1" bandRow="1">
                <a:tableStyleId>{69CF1AB2-1976-4502-BF36-3FF5EA218861}</a:tableStyleId>
              </a:tblPr>
              <a:tblGrid>
                <a:gridCol w="1524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34814">
                <a:tc>
                  <a:txBody>
                    <a:bodyPr/>
                    <a:lstStyle/>
                    <a:p>
                      <a:r>
                        <a:rPr lang="en-US" sz="1800" b="0" dirty="0">
                          <a:latin typeface="Calibri" panose="020F0502020204030204" pitchFamily="34" charset="0"/>
                          <a:cs typeface="Calibri" panose="020F0502020204030204" pitchFamily="34" charset="0"/>
                        </a:rPr>
                        <a:t>TEXT </a:t>
                      </a:r>
                    </a:p>
                  </a:txBody>
                  <a:tcPr marL="68575" marR="68575" marT="34289" marB="34289" anchor="ctr"/>
                </a:tc>
                <a:tc>
                  <a:txBody>
                    <a:bodyPr/>
                    <a:lstStyle/>
                    <a:p>
                      <a:r>
                        <a:rPr lang="en-US" sz="1800" b="0" dirty="0">
                          <a:latin typeface="Calibri" panose="020F0502020204030204" pitchFamily="34" charset="0"/>
                          <a:cs typeface="Calibri" panose="020F0502020204030204" pitchFamily="34" charset="0"/>
                        </a:rPr>
                        <a:t>- single-line text box (</a:t>
                      </a:r>
                      <a:r>
                        <a:rPr lang="en-US" sz="1800" b="0">
                          <a:latin typeface="Calibri" panose="020F0502020204030204" pitchFamily="34" charset="0"/>
                          <a:cs typeface="Calibri" panose="020F0502020204030204" pitchFamily="34" charset="0"/>
                        </a:rPr>
                        <a:t>for text,</a:t>
                      </a:r>
                      <a:r>
                        <a:rPr lang="en-US" sz="1800" b="0" baseline="0">
                          <a:latin typeface="Calibri" panose="020F0502020204030204" pitchFamily="34" charset="0"/>
                          <a:cs typeface="Calibri" panose="020F0502020204030204" pitchFamily="34" charset="0"/>
                        </a:rPr>
                        <a:t> </a:t>
                      </a:r>
                      <a:r>
                        <a:rPr lang="en-US" sz="1800" b="0">
                          <a:latin typeface="Calibri" panose="020F0502020204030204" pitchFamily="34" charset="0"/>
                          <a:cs typeface="Calibri" panose="020F0502020204030204" pitchFamily="34" charset="0"/>
                        </a:rPr>
                        <a:t>numbers</a:t>
                      </a:r>
                      <a:r>
                        <a:rPr lang="en-US" sz="1800" b="0" baseline="0">
                          <a:latin typeface="Calibri" panose="020F0502020204030204" pitchFamily="34" charset="0"/>
                          <a:cs typeface="Calibri" panose="020F0502020204030204" pitchFamily="34" charset="0"/>
                        </a:rPr>
                        <a:t> and </a:t>
                      </a:r>
                      <a:r>
                        <a:rPr lang="en-US" sz="1800" b="0">
                          <a:latin typeface="Calibri" panose="020F0502020204030204" pitchFamily="34" charset="0"/>
                          <a:cs typeface="Calibri" panose="020F0502020204030204" pitchFamily="34" charset="0"/>
                        </a:rPr>
                        <a:t>dates</a:t>
                      </a:r>
                      <a:r>
                        <a:rPr lang="en-US" sz="1800" b="0" baseline="0">
                          <a:latin typeface="Calibri" panose="020F0502020204030204" pitchFamily="34" charset="0"/>
                          <a:cs typeface="Calibri" panose="020F0502020204030204" pitchFamily="34" charset="0"/>
                        </a:rPr>
                        <a:t> etc.</a:t>
                      </a:r>
                      <a:r>
                        <a:rPr lang="en-US" sz="1800" b="0">
                          <a:latin typeface="Calibri" panose="020F0502020204030204" pitchFamily="34" charset="0"/>
                          <a:cs typeface="Calibri" panose="020F0502020204030204" pitchFamily="34" charset="0"/>
                        </a:rPr>
                        <a:t>) </a:t>
                      </a:r>
                      <a:endParaRPr lang="en-US" sz="1800" b="0" dirty="0">
                        <a:latin typeface="Calibri" panose="020F0502020204030204" pitchFamily="34" charset="0"/>
                        <a:cs typeface="Calibri" panose="020F0502020204030204" pitchFamily="34" charset="0"/>
                      </a:endParaRPr>
                    </a:p>
                  </a:txBody>
                  <a:tcPr marL="68575" marR="68575" marT="34289" marB="34289" anchor="ctr"/>
                </a:tc>
                <a:extLst>
                  <a:ext uri="{0D108BD9-81ED-4DB2-BD59-A6C34878D82A}">
                    <a16:rowId xmlns:a16="http://schemas.microsoft.com/office/drawing/2014/main" val="10000"/>
                  </a:ext>
                </a:extLst>
              </a:tr>
              <a:tr h="334814">
                <a:tc>
                  <a:txBody>
                    <a:bodyPr/>
                    <a:lstStyle/>
                    <a:p>
                      <a:r>
                        <a:rPr lang="en-US" sz="1800" dirty="0">
                          <a:latin typeface="Calibri" panose="020F0502020204030204" pitchFamily="34" charset="0"/>
                          <a:cs typeface="Calibri" panose="020F0502020204030204" pitchFamily="34" charset="0"/>
                        </a:rPr>
                        <a:t>NOTES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large text box for multiple lines of text </a:t>
                      </a:r>
                    </a:p>
                  </a:txBody>
                  <a:tcPr marL="68575" marR="68575" marT="34289" marB="34289" anchor="ctr"/>
                </a:tc>
                <a:extLst>
                  <a:ext uri="{0D108BD9-81ED-4DB2-BD59-A6C34878D82A}">
                    <a16:rowId xmlns:a16="http://schemas.microsoft.com/office/drawing/2014/main" val="10001"/>
                  </a:ext>
                </a:extLst>
              </a:tr>
              <a:tr h="334814">
                <a:tc>
                  <a:txBody>
                    <a:bodyPr/>
                    <a:lstStyle/>
                    <a:p>
                      <a:r>
                        <a:rPr lang="en-US" sz="1800" dirty="0">
                          <a:latin typeface="Calibri" panose="020F0502020204030204" pitchFamily="34" charset="0"/>
                          <a:cs typeface="Calibri" panose="020F0502020204030204" pitchFamily="34" charset="0"/>
                        </a:rPr>
                        <a:t>DROPDOWN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dropdown menu with options </a:t>
                      </a:r>
                    </a:p>
                  </a:txBody>
                  <a:tcPr marL="68575" marR="68575" marT="34289" marB="34289" anchor="ctr"/>
                </a:tc>
                <a:extLst>
                  <a:ext uri="{0D108BD9-81ED-4DB2-BD59-A6C34878D82A}">
                    <a16:rowId xmlns:a16="http://schemas.microsoft.com/office/drawing/2014/main" val="10002"/>
                  </a:ext>
                </a:extLst>
              </a:tr>
              <a:tr h="334814">
                <a:tc>
                  <a:txBody>
                    <a:bodyPr/>
                    <a:lstStyle/>
                    <a:p>
                      <a:r>
                        <a:rPr lang="en-US" sz="1800" dirty="0">
                          <a:latin typeface="Calibri" panose="020F0502020204030204" pitchFamily="34" charset="0"/>
                          <a:cs typeface="Calibri" panose="020F0502020204030204" pitchFamily="34" charset="0"/>
                        </a:rPr>
                        <a:t>RADIO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radio buttons with options </a:t>
                      </a:r>
                    </a:p>
                  </a:txBody>
                  <a:tcPr marL="68575" marR="68575" marT="34289" marB="34289" anchor="ctr"/>
                </a:tc>
                <a:extLst>
                  <a:ext uri="{0D108BD9-81ED-4DB2-BD59-A6C34878D82A}">
                    <a16:rowId xmlns:a16="http://schemas.microsoft.com/office/drawing/2014/main" val="10003"/>
                  </a:ext>
                </a:extLst>
              </a:tr>
              <a:tr h="334814">
                <a:tc>
                  <a:txBody>
                    <a:bodyPr/>
                    <a:lstStyle/>
                    <a:p>
                      <a:r>
                        <a:rPr lang="en-US" sz="1800" dirty="0">
                          <a:latin typeface="Calibri" panose="020F0502020204030204" pitchFamily="34" charset="0"/>
                          <a:cs typeface="Calibri" panose="020F0502020204030204" pitchFamily="34" charset="0"/>
                        </a:rPr>
                        <a:t>CHECKBOX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checkboxes to allow selection of more than one option </a:t>
                      </a:r>
                    </a:p>
                  </a:txBody>
                  <a:tcPr marL="68575" marR="68575" marT="34289" marB="34289" anchor="ctr"/>
                </a:tc>
                <a:extLst>
                  <a:ext uri="{0D108BD9-81ED-4DB2-BD59-A6C34878D82A}">
                    <a16:rowId xmlns:a16="http://schemas.microsoft.com/office/drawing/2014/main" val="10004"/>
                  </a:ext>
                </a:extLst>
              </a:tr>
              <a:tr h="334814">
                <a:tc>
                  <a:txBody>
                    <a:bodyPr/>
                    <a:lstStyle/>
                    <a:p>
                      <a:r>
                        <a:rPr lang="en-US" sz="1800" dirty="0">
                          <a:latin typeface="Calibri" panose="020F0502020204030204" pitchFamily="34" charset="0"/>
                          <a:cs typeface="Calibri" panose="020F0502020204030204" pitchFamily="34" charset="0"/>
                        </a:rPr>
                        <a:t>FILE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upload a document </a:t>
                      </a:r>
                    </a:p>
                  </a:txBody>
                  <a:tcPr marL="68575" marR="68575" marT="34289" marB="34289" anchor="ctr"/>
                </a:tc>
                <a:extLst>
                  <a:ext uri="{0D108BD9-81ED-4DB2-BD59-A6C34878D82A}">
                    <a16:rowId xmlns:a16="http://schemas.microsoft.com/office/drawing/2014/main" val="10005"/>
                  </a:ext>
                </a:extLst>
              </a:tr>
              <a:tr h="334814">
                <a:tc>
                  <a:txBody>
                    <a:bodyPr/>
                    <a:lstStyle/>
                    <a:p>
                      <a:r>
                        <a:rPr lang="en-US" sz="1800" dirty="0">
                          <a:latin typeface="Calibri" panose="020F0502020204030204" pitchFamily="34" charset="0"/>
                          <a:cs typeface="Calibri" panose="020F0502020204030204" pitchFamily="34" charset="0"/>
                        </a:rPr>
                        <a:t>CALC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perform real-time calculations </a:t>
                      </a:r>
                    </a:p>
                  </a:txBody>
                  <a:tcPr marL="68575" marR="68575" marT="34289" marB="34289" anchor="ctr"/>
                </a:tc>
                <a:extLst>
                  <a:ext uri="{0D108BD9-81ED-4DB2-BD59-A6C34878D82A}">
                    <a16:rowId xmlns:a16="http://schemas.microsoft.com/office/drawing/2014/main" val="10006"/>
                  </a:ext>
                </a:extLst>
              </a:tr>
              <a:tr h="334814">
                <a:tc>
                  <a:txBody>
                    <a:bodyPr/>
                    <a:lstStyle/>
                    <a:p>
                      <a:r>
                        <a:rPr lang="en-US" sz="1800" dirty="0">
                          <a:latin typeface="Calibri" panose="020F0502020204030204" pitchFamily="34" charset="0"/>
                          <a:cs typeface="Calibri" panose="020F0502020204030204" pitchFamily="34" charset="0"/>
                        </a:rPr>
                        <a:t>SQL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select query statement to populate dropdown choices </a:t>
                      </a:r>
                    </a:p>
                  </a:txBody>
                  <a:tcPr marL="68575" marR="68575" marT="34289" marB="34289" anchor="ctr"/>
                </a:tc>
                <a:extLst>
                  <a:ext uri="{0D108BD9-81ED-4DB2-BD59-A6C34878D82A}">
                    <a16:rowId xmlns:a16="http://schemas.microsoft.com/office/drawing/2014/main" val="10007"/>
                  </a:ext>
                </a:extLst>
              </a:tr>
              <a:tr h="334814">
                <a:tc>
                  <a:txBody>
                    <a:bodyPr/>
                    <a:lstStyle/>
                    <a:p>
                      <a:r>
                        <a:rPr lang="en-US" sz="1800" dirty="0">
                          <a:latin typeface="Calibri" panose="020F0502020204030204" pitchFamily="34" charset="0"/>
                          <a:cs typeface="Calibri" panose="020F0502020204030204" pitchFamily="34" charset="0"/>
                        </a:rPr>
                        <a:t>DESCRIPTIVE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text displayed with no data entry and optional image/file attachment </a:t>
                      </a:r>
                    </a:p>
                  </a:txBody>
                  <a:tcPr marL="68575" marR="68575" marT="34289" marB="34289" anchor="ctr"/>
                </a:tc>
                <a:extLst>
                  <a:ext uri="{0D108BD9-81ED-4DB2-BD59-A6C34878D82A}">
                    <a16:rowId xmlns:a16="http://schemas.microsoft.com/office/drawing/2014/main" val="10008"/>
                  </a:ext>
                </a:extLst>
              </a:tr>
              <a:tr h="334814">
                <a:tc>
                  <a:txBody>
                    <a:bodyPr/>
                    <a:lstStyle/>
                    <a:p>
                      <a:r>
                        <a:rPr lang="en-US" sz="1800" dirty="0">
                          <a:latin typeface="Calibri" panose="020F0502020204030204" pitchFamily="34" charset="0"/>
                          <a:cs typeface="Calibri" panose="020F0502020204030204" pitchFamily="34" charset="0"/>
                        </a:rPr>
                        <a:t>SLIDER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visual analogue scale; </a:t>
                      </a:r>
                    </a:p>
                  </a:txBody>
                  <a:tcPr marL="68575" marR="68575" marT="34289" marB="34289" anchor="ctr"/>
                </a:tc>
                <a:extLst>
                  <a:ext uri="{0D108BD9-81ED-4DB2-BD59-A6C34878D82A}">
                    <a16:rowId xmlns:a16="http://schemas.microsoft.com/office/drawing/2014/main" val="10009"/>
                  </a:ext>
                </a:extLst>
              </a:tr>
              <a:tr h="334814">
                <a:tc>
                  <a:txBody>
                    <a:bodyPr/>
                    <a:lstStyle/>
                    <a:p>
                      <a:r>
                        <a:rPr lang="en-US" sz="1800" dirty="0">
                          <a:latin typeface="Calibri" panose="020F0502020204030204" pitchFamily="34" charset="0"/>
                          <a:cs typeface="Calibri" panose="020F0502020204030204" pitchFamily="34" charset="0"/>
                        </a:rPr>
                        <a:t>YESNO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radio buttons with yes and no options; coded as 1, Yes | 0, No </a:t>
                      </a:r>
                    </a:p>
                  </a:txBody>
                  <a:tcPr marL="68575" marR="68575" marT="34289" marB="34289" anchor="ctr"/>
                </a:tc>
                <a:extLst>
                  <a:ext uri="{0D108BD9-81ED-4DB2-BD59-A6C34878D82A}">
                    <a16:rowId xmlns:a16="http://schemas.microsoft.com/office/drawing/2014/main" val="10010"/>
                  </a:ext>
                </a:extLst>
              </a:tr>
              <a:tr h="334814">
                <a:tc>
                  <a:txBody>
                    <a:bodyPr/>
                    <a:lstStyle/>
                    <a:p>
                      <a:r>
                        <a:rPr lang="en-US" sz="1800" dirty="0">
                          <a:latin typeface="Calibri" panose="020F0502020204030204" pitchFamily="34" charset="0"/>
                          <a:cs typeface="Calibri" panose="020F0502020204030204" pitchFamily="34" charset="0"/>
                        </a:rPr>
                        <a:t>TRUEFALSE </a:t>
                      </a: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radio buttons with true and false options; coded as 1, True | 0, False </a:t>
                      </a:r>
                    </a:p>
                  </a:txBody>
                  <a:tcPr marL="68575" marR="68575" marT="34289" marB="34289" anchor="ctr"/>
                </a:tc>
                <a:extLst>
                  <a:ext uri="{0D108BD9-81ED-4DB2-BD59-A6C34878D82A}">
                    <a16:rowId xmlns:a16="http://schemas.microsoft.com/office/drawing/2014/main" val="10011"/>
                  </a:ext>
                </a:extLst>
              </a:tr>
              <a:tr h="602667">
                <a:tc>
                  <a:txBody>
                    <a:bodyPr/>
                    <a:lstStyle/>
                    <a:p>
                      <a:r>
                        <a:rPr lang="en-US" sz="1800" dirty="0">
                          <a:latin typeface="Calibri" panose="020F0502020204030204" pitchFamily="34" charset="0"/>
                          <a:cs typeface="Calibri" panose="020F0502020204030204" pitchFamily="34" charset="0"/>
                        </a:rPr>
                        <a:t>MATRIX</a:t>
                      </a:r>
                      <a:endParaRPr lang="en-US" sz="1800" b="1" dirty="0">
                        <a:latin typeface="Calibri" panose="020F0502020204030204" pitchFamily="34" charset="0"/>
                        <a:cs typeface="Calibri" panose="020F0502020204030204" pitchFamily="34" charset="0"/>
                      </a:endParaRPr>
                    </a:p>
                  </a:txBody>
                  <a:tcPr marL="68575" marR="68575" marT="34289" marB="34289" anchor="ctr"/>
                </a:tc>
                <a:tc>
                  <a:txBody>
                    <a:bodyPr/>
                    <a:lstStyle/>
                    <a:p>
                      <a:r>
                        <a:rPr lang="en-US" sz="1800" dirty="0">
                          <a:latin typeface="Calibri" panose="020F0502020204030204" pitchFamily="34" charset="0"/>
                          <a:cs typeface="Calibri" panose="020F0502020204030204" pitchFamily="34" charset="0"/>
                        </a:rPr>
                        <a:t>- display a group of similar multiple-choice fields in a very compact area on a page</a:t>
                      </a:r>
                    </a:p>
                  </a:txBody>
                  <a:tcPr marL="68575" marR="68575" marT="34289" marB="34289" anchor="ctr"/>
                </a:tc>
                <a:extLst>
                  <a:ext uri="{0D108BD9-81ED-4DB2-BD59-A6C34878D82A}">
                    <a16:rowId xmlns:a16="http://schemas.microsoft.com/office/drawing/2014/main" val="10012"/>
                  </a:ext>
                </a:extLst>
              </a:tr>
              <a:tr h="484968">
                <a:tc>
                  <a:txBody>
                    <a:bodyPr/>
                    <a:lstStyle/>
                    <a:p>
                      <a:r>
                        <a:rPr lang="en-US" sz="1800" b="0" dirty="0">
                          <a:latin typeface="Calibri" panose="020F0502020204030204" pitchFamily="34" charset="0"/>
                          <a:cs typeface="Calibri" panose="020F0502020204030204" pitchFamily="34" charset="0"/>
                        </a:rPr>
                        <a:t>SIGNATURE</a:t>
                      </a:r>
                    </a:p>
                  </a:txBody>
                  <a:tcPr marL="68575" marR="68575" marT="34289" marB="34289" anchor="ctr"/>
                </a:tc>
                <a:tc>
                  <a:txBody>
                    <a:bodyPr/>
                    <a:lstStyle/>
                    <a:p>
                      <a:r>
                        <a:rPr lang="en-US" sz="1800" b="0" dirty="0">
                          <a:latin typeface="Calibri" panose="020F0502020204030204" pitchFamily="34" charset="0"/>
                          <a:cs typeface="Calibri" panose="020F0502020204030204" pitchFamily="34" charset="0"/>
                        </a:rPr>
                        <a:t>- draw</a:t>
                      </a:r>
                      <a:r>
                        <a:rPr lang="en-US" sz="1800" b="0" baseline="0" dirty="0">
                          <a:latin typeface="Calibri" panose="020F0502020204030204" pitchFamily="34" charset="0"/>
                          <a:cs typeface="Calibri" panose="020F0502020204030204" pitchFamily="34" charset="0"/>
                        </a:rPr>
                        <a:t> signature with mouse or finger</a:t>
                      </a:r>
                      <a:endParaRPr lang="en-US" sz="1800" b="0" dirty="0">
                        <a:latin typeface="Calibri" panose="020F0502020204030204" pitchFamily="34" charset="0"/>
                        <a:cs typeface="Calibri" panose="020F0502020204030204" pitchFamily="34" charset="0"/>
                      </a:endParaRPr>
                    </a:p>
                  </a:txBody>
                  <a:tcPr marL="68575" marR="68575" marT="34289" marB="34289"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7449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54900" cy="914400"/>
          </a:xfrm>
        </p:spPr>
        <p:txBody>
          <a:bodyPr/>
          <a:lstStyle/>
          <a:p>
            <a:r>
              <a:rPr lang="en-US" dirty="0">
                <a:latin typeface="Calibri" panose="020F0502020204030204" pitchFamily="34" charset="0"/>
                <a:cs typeface="Calibri" panose="020F0502020204030204" pitchFamily="34" charset="0"/>
              </a:rPr>
              <a:t>Building Forms: Using Validations</a:t>
            </a:r>
          </a:p>
        </p:txBody>
      </p:sp>
      <p:pic>
        <p:nvPicPr>
          <p:cNvPr id="7" name="Content Placeholder 6"/>
          <p:cNvPicPr>
            <a:picLocks noGrp="1" noChangeAspect="1"/>
          </p:cNvPicPr>
          <p:nvPr>
            <p:ph idx="1"/>
          </p:nvPr>
        </p:nvPicPr>
        <p:blipFill rotWithShape="1">
          <a:blip r:embed="rId3"/>
          <a:srcRect l="25269" t="13047" r="25952" b="5946"/>
          <a:stretch/>
        </p:blipFill>
        <p:spPr>
          <a:xfrm>
            <a:off x="304800" y="1219200"/>
            <a:ext cx="5562600" cy="5196255"/>
          </a:xfrm>
          <a:prstGeom prst="rect">
            <a:avLst/>
          </a:prstGeom>
        </p:spPr>
      </p:pic>
      <p:sp>
        <p:nvSpPr>
          <p:cNvPr id="4" name="Speech Bubble: Rectangle 3">
            <a:extLst>
              <a:ext uri="{FF2B5EF4-FFF2-40B4-BE49-F238E27FC236}">
                <a16:creationId xmlns:a16="http://schemas.microsoft.com/office/drawing/2014/main" id="{4618D7A2-E7C4-40E7-8C58-31A13A47EF3C}"/>
              </a:ext>
            </a:extLst>
          </p:cNvPr>
          <p:cNvSpPr/>
          <p:nvPr/>
        </p:nvSpPr>
        <p:spPr>
          <a:xfrm>
            <a:off x="5847080" y="2743200"/>
            <a:ext cx="3200400" cy="1752600"/>
          </a:xfrm>
          <a:prstGeom prst="wedgeRectCallout">
            <a:avLst>
              <a:gd name="adj1" fmla="val -28415"/>
              <a:gd name="adj2" fmla="val 5017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000" dirty="0">
                <a:latin typeface="Calibri" panose="020F0502020204030204" pitchFamily="34" charset="0"/>
                <a:cs typeface="Calibri" panose="020F0502020204030204" pitchFamily="34" charset="0"/>
              </a:rPr>
              <a:t>Validation is an important tool that can be used to prevent errors.  It also helps when exporting data to statistical packages.</a:t>
            </a:r>
          </a:p>
        </p:txBody>
      </p:sp>
    </p:spTree>
    <p:extLst>
      <p:ext uri="{BB962C8B-B14F-4D97-AF65-F5344CB8AC3E}">
        <p14:creationId xmlns:p14="http://schemas.microsoft.com/office/powerpoint/2010/main" val="79117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54900" cy="914400"/>
          </a:xfrm>
        </p:spPr>
        <p:txBody>
          <a:bodyPr/>
          <a:lstStyle/>
          <a:p>
            <a:r>
              <a:rPr lang="en-US" dirty="0">
                <a:latin typeface="Calibri" panose="020F0502020204030204" pitchFamily="34" charset="0"/>
                <a:cs typeface="Calibri" panose="020F0502020204030204" pitchFamily="34" charset="0"/>
              </a:rPr>
              <a:t>Building Forms: Drop Down Field</a:t>
            </a:r>
          </a:p>
        </p:txBody>
      </p:sp>
      <p:pic>
        <p:nvPicPr>
          <p:cNvPr id="4" name="Content Placeholder 3"/>
          <p:cNvPicPr>
            <a:picLocks noGrp="1" noChangeAspect="1"/>
          </p:cNvPicPr>
          <p:nvPr>
            <p:ph idx="1"/>
          </p:nvPr>
        </p:nvPicPr>
        <p:blipFill>
          <a:blip r:embed="rId3"/>
          <a:stretch>
            <a:fillRect/>
          </a:stretch>
        </p:blipFill>
        <p:spPr>
          <a:xfrm>
            <a:off x="990600" y="1219200"/>
            <a:ext cx="6831564" cy="5026027"/>
          </a:xfrm>
          <a:prstGeom prst="rect">
            <a:avLst/>
          </a:prstGeom>
        </p:spPr>
      </p:pic>
    </p:spTree>
    <p:extLst>
      <p:ext uri="{BB962C8B-B14F-4D97-AF65-F5344CB8AC3E}">
        <p14:creationId xmlns:p14="http://schemas.microsoft.com/office/powerpoint/2010/main" val="297757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901" y="162393"/>
            <a:ext cx="6921500" cy="914400"/>
          </a:xfrm>
        </p:spPr>
        <p:txBody>
          <a:bodyPr/>
          <a:lstStyle/>
          <a:p>
            <a:pPr algn="ctr"/>
            <a:r>
              <a:rPr lang="en-US" sz="3200" dirty="0">
                <a:latin typeface="Calibri" panose="020F0502020204030204" pitchFamily="34" charset="0"/>
                <a:cs typeface="Calibri" panose="020F0502020204030204" pitchFamily="34" charset="0"/>
              </a:rPr>
              <a:t>What is REDCap?</a:t>
            </a:r>
          </a:p>
        </p:txBody>
      </p:sp>
      <p:graphicFrame>
        <p:nvGraphicFramePr>
          <p:cNvPr id="10" name="Diagram 9"/>
          <p:cNvGraphicFramePr/>
          <p:nvPr>
            <p:extLst>
              <p:ext uri="{D42A27DB-BD31-4B8C-83A1-F6EECF244321}">
                <p14:modId xmlns:p14="http://schemas.microsoft.com/office/powerpoint/2010/main" val="4098289964"/>
              </p:ext>
            </p:extLst>
          </p:nvPr>
        </p:nvGraphicFramePr>
        <p:xfrm>
          <a:off x="990600" y="1066800"/>
          <a:ext cx="7400103" cy="538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454900" cy="914400"/>
          </a:xfrm>
        </p:spPr>
        <p:txBody>
          <a:bodyPr/>
          <a:lstStyle/>
          <a:p>
            <a:r>
              <a:rPr lang="en-US" dirty="0">
                <a:latin typeface="Calibri" panose="020F0502020204030204" pitchFamily="34" charset="0"/>
                <a:cs typeface="Calibri" panose="020F0502020204030204" pitchFamily="34" charset="0"/>
              </a:rPr>
              <a:t>Building Forms: Action Tags</a:t>
            </a:r>
          </a:p>
        </p:txBody>
      </p:sp>
      <p:sp>
        <p:nvSpPr>
          <p:cNvPr id="3" name="Content Placeholder 2"/>
          <p:cNvSpPr>
            <a:spLocks noGrp="1"/>
          </p:cNvSpPr>
          <p:nvPr>
            <p:ph idx="1"/>
          </p:nvPr>
        </p:nvSpPr>
        <p:spPr>
          <a:xfrm>
            <a:off x="1371600" y="1295400"/>
            <a:ext cx="7543800" cy="4660900"/>
          </a:xfrm>
        </p:spPr>
        <p:txBody>
          <a:bodyPr/>
          <a:lstStyle/>
          <a:p>
            <a:r>
              <a:rPr lang="en-US" sz="2400" dirty="0">
                <a:latin typeface="Calibri" panose="020F0502020204030204" pitchFamily="34" charset="0"/>
                <a:cs typeface="Calibri" panose="020F0502020204030204" pitchFamily="34" charset="0"/>
              </a:rPr>
              <a:t>Action tags allow you to perform special actions within REDCap.  Each action tag has a corresponding action that is performed for the field.</a:t>
            </a:r>
          </a:p>
          <a:p>
            <a:r>
              <a:rPr lang="en-US" sz="2400" dirty="0">
                <a:latin typeface="Calibri" panose="020F0502020204030204" pitchFamily="34" charset="0"/>
                <a:cs typeface="Calibri" panose="020F0502020204030204" pitchFamily="34" charset="0"/>
              </a:rPr>
              <a:t>In REDCap, action tags begin with the '@' sign</a:t>
            </a:r>
          </a:p>
          <a:p>
            <a:pPr lvl="1"/>
            <a:r>
              <a:rPr lang="en-US" sz="2000" dirty="0">
                <a:latin typeface="Calibri" panose="020F0502020204030204" pitchFamily="34" charset="0"/>
                <a:cs typeface="Calibri" panose="020F0502020204030204" pitchFamily="34" charset="0"/>
              </a:rPr>
              <a:t>Placed inside a field’s “Field Annotation”. </a:t>
            </a:r>
          </a:p>
        </p:txBody>
      </p:sp>
      <p:pic>
        <p:nvPicPr>
          <p:cNvPr id="4" name="Picture 3"/>
          <p:cNvPicPr>
            <a:picLocks noChangeAspect="1"/>
          </p:cNvPicPr>
          <p:nvPr/>
        </p:nvPicPr>
        <p:blipFill rotWithShape="1">
          <a:blip r:embed="rId3"/>
          <a:srcRect t="28144" r="5489" b="572"/>
          <a:stretch/>
        </p:blipFill>
        <p:spPr>
          <a:xfrm>
            <a:off x="599440" y="3200400"/>
            <a:ext cx="3069336" cy="3186061"/>
          </a:xfrm>
          <a:prstGeom prst="rect">
            <a:avLst/>
          </a:prstGeom>
        </p:spPr>
      </p:pic>
      <p:pic>
        <p:nvPicPr>
          <p:cNvPr id="5" name="Picture 4"/>
          <p:cNvPicPr>
            <a:picLocks noChangeAspect="1"/>
          </p:cNvPicPr>
          <p:nvPr/>
        </p:nvPicPr>
        <p:blipFill>
          <a:blip r:embed="rId4"/>
          <a:stretch>
            <a:fillRect/>
          </a:stretch>
        </p:blipFill>
        <p:spPr>
          <a:xfrm>
            <a:off x="3678936" y="3644138"/>
            <a:ext cx="5357898" cy="1917700"/>
          </a:xfrm>
          <a:prstGeom prst="rect">
            <a:avLst/>
          </a:prstGeom>
        </p:spPr>
      </p:pic>
      <p:cxnSp>
        <p:nvCxnSpPr>
          <p:cNvPr id="7" name="Straight Arrow Connector 6"/>
          <p:cNvCxnSpPr/>
          <p:nvPr/>
        </p:nvCxnSpPr>
        <p:spPr>
          <a:xfrm flipV="1">
            <a:off x="2667000" y="5410200"/>
            <a:ext cx="5334000" cy="4572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Speech Bubble: Rectangle 7">
            <a:extLst>
              <a:ext uri="{FF2B5EF4-FFF2-40B4-BE49-F238E27FC236}">
                <a16:creationId xmlns:a16="http://schemas.microsoft.com/office/drawing/2014/main" id="{96D5EAE4-EDA5-4AF5-9A4B-BC01636902D1}"/>
              </a:ext>
            </a:extLst>
          </p:cNvPr>
          <p:cNvSpPr/>
          <p:nvPr/>
        </p:nvSpPr>
        <p:spPr>
          <a:xfrm>
            <a:off x="181131" y="12954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Features-Basic</a:t>
            </a:r>
          </a:p>
        </p:txBody>
      </p:sp>
      <p:pic>
        <p:nvPicPr>
          <p:cNvPr id="9" name="Picture 8">
            <a:extLst>
              <a:ext uri="{FF2B5EF4-FFF2-40B4-BE49-F238E27FC236}">
                <a16:creationId xmlns:a16="http://schemas.microsoft.com/office/drawing/2014/main" id="{828FCB09-634D-4899-8FA6-03D2FEF1F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395966"/>
            <a:ext cx="405439" cy="310414"/>
          </a:xfrm>
          <a:prstGeom prst="rect">
            <a:avLst/>
          </a:prstGeom>
        </p:spPr>
      </p:pic>
    </p:spTree>
    <p:extLst>
      <p:ext uri="{BB962C8B-B14F-4D97-AF65-F5344CB8AC3E}">
        <p14:creationId xmlns:p14="http://schemas.microsoft.com/office/powerpoint/2010/main" val="26188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Building Forms: Action Tags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539983"/>
              </p:ext>
            </p:extLst>
          </p:nvPr>
        </p:nvGraphicFramePr>
        <p:xfrm>
          <a:off x="649060" y="1143000"/>
          <a:ext cx="6376581" cy="5258513"/>
        </p:xfrm>
        <a:graphic>
          <a:graphicData uri="http://schemas.openxmlformats.org/drawingml/2006/table">
            <a:tbl>
              <a:tblPr firstRow="1" bandRow="1">
                <a:tableStyleId>{5C22544A-7EE6-4342-B048-85BDC9FD1C3A}</a:tableStyleId>
              </a:tblPr>
              <a:tblGrid>
                <a:gridCol w="2137011">
                  <a:extLst>
                    <a:ext uri="{9D8B030D-6E8A-4147-A177-3AD203B41FA5}">
                      <a16:colId xmlns:a16="http://schemas.microsoft.com/office/drawing/2014/main" val="20000"/>
                    </a:ext>
                  </a:extLst>
                </a:gridCol>
                <a:gridCol w="2119785">
                  <a:extLst>
                    <a:ext uri="{9D8B030D-6E8A-4147-A177-3AD203B41FA5}">
                      <a16:colId xmlns:a16="http://schemas.microsoft.com/office/drawing/2014/main" val="20001"/>
                    </a:ext>
                  </a:extLst>
                </a:gridCol>
                <a:gridCol w="2119785">
                  <a:extLst>
                    <a:ext uri="{9D8B030D-6E8A-4147-A177-3AD203B41FA5}">
                      <a16:colId xmlns:a16="http://schemas.microsoft.com/office/drawing/2014/main" val="567510470"/>
                    </a:ext>
                  </a:extLst>
                </a:gridCol>
              </a:tblGrid>
              <a:tr h="384358">
                <a:tc gridSpan="3">
                  <a:txBody>
                    <a:bodyPr/>
                    <a:lstStyle/>
                    <a:p>
                      <a:r>
                        <a:rPr lang="en-US" dirty="0">
                          <a:latin typeface="Calibri" panose="020F0502020204030204" pitchFamily="34" charset="0"/>
                          <a:cs typeface="Calibri" panose="020F0502020204030204" pitchFamily="34" charset="0"/>
                        </a:rPr>
                        <a:t>Currently</a:t>
                      </a:r>
                      <a:r>
                        <a:rPr lang="en-US" baseline="0" dirty="0">
                          <a:latin typeface="Calibri" panose="020F0502020204030204" pitchFamily="34" charset="0"/>
                          <a:cs typeface="Calibri" panose="020F0502020204030204" pitchFamily="34" charset="0"/>
                        </a:rPr>
                        <a:t> available action tags</a:t>
                      </a:r>
                      <a:endParaRPr lang="en-US"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4935">
                <a:tc>
                  <a:txBody>
                    <a:bodyPr/>
                    <a:lstStyle/>
                    <a:p>
                      <a:pPr marR="0" algn="l" fontAlgn="ctr"/>
                      <a:r>
                        <a:rPr lang="en-US" sz="1600" b="0" i="0" u="none" strike="noStrike" dirty="0">
                          <a:solidFill>
                            <a:schemeClr val="tx1"/>
                          </a:solidFill>
                          <a:effectLst/>
                          <a:latin typeface="Calibri" panose="020F0502020204030204" pitchFamily="34" charset="0"/>
                        </a:rPr>
                        <a:t>@APPUSERNAME-APP</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@INLINE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@READONLY</a:t>
                      </a:r>
                    </a:p>
                  </a:txBody>
                  <a:tcPr marL="7620" marR="7620" marT="7620" marB="0" anchor="ctr"/>
                </a:tc>
                <a:extLst>
                  <a:ext uri="{0D108BD9-81ED-4DB2-BD59-A6C34878D82A}">
                    <a16:rowId xmlns:a16="http://schemas.microsoft.com/office/drawing/2014/main" val="10001"/>
                  </a:ext>
                </a:extLst>
              </a:tr>
              <a:tr h="374935">
                <a:tc>
                  <a:txBody>
                    <a:bodyPr/>
                    <a:lstStyle/>
                    <a:p>
                      <a:pPr algn="l" fontAlgn="ctr"/>
                      <a:r>
                        <a:rPr lang="en-US" sz="1600" b="0" i="0" u="none" strike="noStrike">
                          <a:solidFill>
                            <a:schemeClr val="tx1"/>
                          </a:solidFill>
                          <a:effectLst/>
                          <a:latin typeface="Calibri" panose="020F0502020204030204" pitchFamily="34" charset="0"/>
                        </a:rPr>
                        <a:t>@BARCODE-APP</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@LATITUDE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@READONLY-APP</a:t>
                      </a:r>
                    </a:p>
                  </a:txBody>
                  <a:tcPr marL="7620" marR="7620" marT="7620" marB="0" anchor="ctr"/>
                </a:tc>
                <a:extLst>
                  <a:ext uri="{0D108BD9-81ED-4DB2-BD59-A6C34878D82A}">
                    <a16:rowId xmlns:a16="http://schemas.microsoft.com/office/drawing/2014/main" val="10002"/>
                  </a:ext>
                </a:extLst>
              </a:tr>
              <a:tr h="374935">
                <a:tc>
                  <a:txBody>
                    <a:bodyPr/>
                    <a:lstStyle/>
                    <a:p>
                      <a:pPr algn="l" fontAlgn="ctr"/>
                      <a:r>
                        <a:rPr lang="en-US" sz="1600" b="0" i="0" u="none" strike="noStrike">
                          <a:solidFill>
                            <a:schemeClr val="tx1"/>
                          </a:solidFill>
                          <a:effectLst/>
                          <a:latin typeface="Calibri" panose="020F0502020204030204" pitchFamily="34" charset="0"/>
                        </a:rPr>
                        <a:t>@CALCDATE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@LONGITUDE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@READONLY-FORM</a:t>
                      </a:r>
                    </a:p>
                  </a:txBody>
                  <a:tcPr marL="7620" marR="7620" marT="7620" marB="0" anchor="ctr"/>
                </a:tc>
                <a:extLst>
                  <a:ext uri="{0D108BD9-81ED-4DB2-BD59-A6C34878D82A}">
                    <a16:rowId xmlns:a16="http://schemas.microsoft.com/office/drawing/2014/main" val="10003"/>
                  </a:ext>
                </a:extLst>
              </a:tr>
              <a:tr h="374935">
                <a:tc>
                  <a:txBody>
                    <a:bodyPr/>
                    <a:lstStyle/>
                    <a:p>
                      <a:pPr algn="l" fontAlgn="ctr"/>
                      <a:r>
                        <a:rPr lang="en-US" sz="1600" b="0" i="0" u="none" strike="noStrike">
                          <a:solidFill>
                            <a:schemeClr val="tx1"/>
                          </a:solidFill>
                          <a:effectLst/>
                          <a:latin typeface="Calibri" panose="020F0502020204030204" pitchFamily="34" charset="0"/>
                        </a:rPr>
                        <a:t>@CALCTEXT</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@MAXCHECKED</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@READONLY-SURVEY</a:t>
                      </a:r>
                    </a:p>
                  </a:txBody>
                  <a:tcPr marL="7620" marR="7620" marT="7620" marB="0" anchor="ctr"/>
                </a:tc>
                <a:extLst>
                  <a:ext uri="{0D108BD9-81ED-4DB2-BD59-A6C34878D82A}">
                    <a16:rowId xmlns:a16="http://schemas.microsoft.com/office/drawing/2014/main" val="10004"/>
                  </a:ext>
                </a:extLst>
              </a:tr>
              <a:tr h="374935">
                <a:tc>
                  <a:txBody>
                    <a:bodyPr/>
                    <a:lstStyle/>
                    <a:p>
                      <a:pPr algn="l" fontAlgn="ctr"/>
                      <a:r>
                        <a:rPr lang="en-US" sz="1600" b="0" i="0" u="none" strike="noStrike">
                          <a:solidFill>
                            <a:schemeClr val="tx1"/>
                          </a:solidFill>
                          <a:effectLst/>
                          <a:latin typeface="Calibri" panose="020F0502020204030204" pitchFamily="34" charset="0"/>
                        </a:rPr>
                        <a:t>@CHARLIMIT</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@MAXCHOICE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@SETVALUE</a:t>
                      </a:r>
                    </a:p>
                  </a:txBody>
                  <a:tcPr marL="7620" marR="7620" marT="7620" marB="0" anchor="ctr"/>
                </a:tc>
                <a:extLst>
                  <a:ext uri="{0D108BD9-81ED-4DB2-BD59-A6C34878D82A}">
                    <a16:rowId xmlns:a16="http://schemas.microsoft.com/office/drawing/2014/main" val="10005"/>
                  </a:ext>
                </a:extLst>
              </a:tr>
              <a:tr h="374935">
                <a:tc>
                  <a:txBody>
                    <a:bodyPr/>
                    <a:lstStyle/>
                    <a:p>
                      <a:pPr algn="l" fontAlgn="ctr"/>
                      <a:r>
                        <a:rPr lang="en-US" sz="1600" b="0" i="0" u="none" strike="noStrike">
                          <a:solidFill>
                            <a:schemeClr val="tx1"/>
                          </a:solidFill>
                          <a:effectLst/>
                          <a:latin typeface="Calibri" panose="020F0502020204030204" pitchFamily="34" charset="0"/>
                        </a:rPr>
                        <a:t>@DEFAULT</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@NOMISSING</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@SYNC-APP</a:t>
                      </a:r>
                    </a:p>
                  </a:txBody>
                  <a:tcPr marL="7620" marR="7620" marT="7620" marB="0" anchor="ctr"/>
                </a:tc>
                <a:extLst>
                  <a:ext uri="{0D108BD9-81ED-4DB2-BD59-A6C34878D82A}">
                    <a16:rowId xmlns:a16="http://schemas.microsoft.com/office/drawing/2014/main" val="10006"/>
                  </a:ext>
                </a:extLst>
              </a:tr>
              <a:tr h="374935">
                <a:tc>
                  <a:txBody>
                    <a:bodyPr/>
                    <a:lstStyle/>
                    <a:p>
                      <a:pPr algn="l" fontAlgn="ctr"/>
                      <a:r>
                        <a:rPr lang="en-US" sz="1600" b="0" i="0" u="none" strike="noStrike">
                          <a:solidFill>
                            <a:schemeClr val="tx1"/>
                          </a:solidFill>
                          <a:effectLst/>
                          <a:latin typeface="Calibri" panose="020F0502020204030204" pitchFamily="34" charset="0"/>
                        </a:rPr>
                        <a:t>@HIDDEN</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@NONEOFTHEABOVE</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@TODAY</a:t>
                      </a:r>
                    </a:p>
                  </a:txBody>
                  <a:tcPr marL="7620" marR="7620" marT="7620" marB="0" anchor="ctr"/>
                </a:tc>
                <a:extLst>
                  <a:ext uri="{0D108BD9-81ED-4DB2-BD59-A6C34878D82A}">
                    <a16:rowId xmlns:a16="http://schemas.microsoft.com/office/drawing/2014/main" val="10007"/>
                  </a:ext>
                </a:extLst>
              </a:tr>
              <a:tr h="374935">
                <a:tc>
                  <a:txBody>
                    <a:bodyPr/>
                    <a:lstStyle/>
                    <a:p>
                      <a:pPr algn="l" fontAlgn="ctr"/>
                      <a:r>
                        <a:rPr lang="en-US" sz="1600" b="0" i="0" u="none" strike="noStrike">
                          <a:solidFill>
                            <a:schemeClr val="tx1"/>
                          </a:solidFill>
                          <a:effectLst/>
                          <a:latin typeface="Calibri" panose="020F0502020204030204" pitchFamily="34" charset="0"/>
                        </a:rPr>
                        <a:t>@HIDDEN-APP</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@NOW</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@TODAY-SERVER</a:t>
                      </a:r>
                    </a:p>
                  </a:txBody>
                  <a:tcPr marL="7620" marR="7620" marT="7620" marB="0" anchor="ctr"/>
                </a:tc>
                <a:extLst>
                  <a:ext uri="{0D108BD9-81ED-4DB2-BD59-A6C34878D82A}">
                    <a16:rowId xmlns:a16="http://schemas.microsoft.com/office/drawing/2014/main" val="10008"/>
                  </a:ext>
                </a:extLst>
              </a:tr>
              <a:tr h="374935">
                <a:tc>
                  <a:txBody>
                    <a:bodyPr/>
                    <a:lstStyle/>
                    <a:p>
                      <a:pPr algn="l" fontAlgn="ctr"/>
                      <a:r>
                        <a:rPr lang="en-US" sz="1600" b="0" i="0" u="none" strike="noStrike">
                          <a:solidFill>
                            <a:schemeClr val="tx1"/>
                          </a:solidFill>
                          <a:effectLst/>
                          <a:latin typeface="Calibri" panose="020F0502020204030204" pitchFamily="34" charset="0"/>
                        </a:rPr>
                        <a:t>@HIDDEN-FORM</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@NOW-SERVER</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@TODAY-UTC</a:t>
                      </a:r>
                    </a:p>
                  </a:txBody>
                  <a:tcPr marL="7620" marR="7620" marT="7620" marB="0" anchor="ctr"/>
                </a:tc>
                <a:extLst>
                  <a:ext uri="{0D108BD9-81ED-4DB2-BD59-A6C34878D82A}">
                    <a16:rowId xmlns:a16="http://schemas.microsoft.com/office/drawing/2014/main" val="10009"/>
                  </a:ext>
                </a:extLst>
              </a:tr>
              <a:tr h="374935">
                <a:tc>
                  <a:txBody>
                    <a:bodyPr/>
                    <a:lstStyle/>
                    <a:p>
                      <a:pPr algn="l" fontAlgn="ctr"/>
                      <a:r>
                        <a:rPr lang="en-US" sz="1600" b="0" i="0" u="none" strike="noStrike">
                          <a:solidFill>
                            <a:schemeClr val="tx1"/>
                          </a:solidFill>
                          <a:effectLst/>
                          <a:latin typeface="Calibri" panose="020F0502020204030204" pitchFamily="34" charset="0"/>
                        </a:rPr>
                        <a:t>@HIDDEN-PDF</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@NOW-UTC</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@USERNAME</a:t>
                      </a:r>
                    </a:p>
                  </a:txBody>
                  <a:tcPr marL="7620" marR="7620" marT="7620" marB="0" anchor="ctr"/>
                </a:tc>
                <a:extLst>
                  <a:ext uri="{0D108BD9-81ED-4DB2-BD59-A6C34878D82A}">
                    <a16:rowId xmlns:a16="http://schemas.microsoft.com/office/drawing/2014/main" val="10010"/>
                  </a:ext>
                </a:extLst>
              </a:tr>
              <a:tr h="374935">
                <a:tc>
                  <a:txBody>
                    <a:bodyPr/>
                    <a:lstStyle/>
                    <a:p>
                      <a:pPr algn="l" fontAlgn="ctr"/>
                      <a:r>
                        <a:rPr lang="en-US" sz="1600" b="0" i="0" u="none" strike="noStrike">
                          <a:solidFill>
                            <a:schemeClr val="tx1"/>
                          </a:solidFill>
                          <a:effectLst/>
                          <a:latin typeface="Calibri" panose="020F0502020204030204" pitchFamily="34" charset="0"/>
                        </a:rPr>
                        <a:t>@HIDDEN-SURVEY</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@PASSWORDMASK</a:t>
                      </a:r>
                    </a:p>
                  </a:txBody>
                  <a:tcPr marL="7620" marR="7620" marT="7620" marB="0" anchor="ctr"/>
                </a:tc>
                <a:tc>
                  <a:txBody>
                    <a:bodyPr/>
                    <a:lstStyle/>
                    <a:p>
                      <a:pPr algn="l" fontAlgn="ctr"/>
                      <a:r>
                        <a:rPr lang="en-US" sz="1600" b="0" i="0" u="none" strike="noStrike" dirty="0">
                          <a:solidFill>
                            <a:schemeClr val="tx1"/>
                          </a:solidFill>
                          <a:effectLst/>
                          <a:latin typeface="Calibri" panose="020F0502020204030204" pitchFamily="34" charset="0"/>
                        </a:rPr>
                        <a:t>@WORDLIMIT</a:t>
                      </a:r>
                    </a:p>
                  </a:txBody>
                  <a:tcPr marL="7620" marR="7620" marT="7620" marB="0" anchor="ctr"/>
                </a:tc>
                <a:extLst>
                  <a:ext uri="{0D108BD9-81ED-4DB2-BD59-A6C34878D82A}">
                    <a16:rowId xmlns:a16="http://schemas.microsoft.com/office/drawing/2014/main" val="10011"/>
                  </a:ext>
                </a:extLst>
              </a:tr>
              <a:tr h="374935">
                <a:tc>
                  <a:txBody>
                    <a:bodyPr/>
                    <a:lstStyle/>
                    <a:p>
                      <a:pPr algn="l" fontAlgn="ctr"/>
                      <a:r>
                        <a:rPr lang="en-US" sz="1600" b="0" i="0" u="none" strike="noStrike">
                          <a:solidFill>
                            <a:schemeClr val="tx1"/>
                          </a:solidFill>
                          <a:effectLst/>
                          <a:latin typeface="Calibri" panose="020F0502020204030204" pitchFamily="34" charset="0"/>
                        </a:rPr>
                        <a:t>@HIDEBUTTON</a:t>
                      </a:r>
                    </a:p>
                  </a:txBody>
                  <a:tcPr marL="7620" marR="7620" marT="7620" marB="0" anchor="ctr"/>
                </a:tc>
                <a:tc>
                  <a:txBody>
                    <a:bodyPr/>
                    <a:lstStyle/>
                    <a:p>
                      <a:pPr algn="l" fontAlgn="ctr"/>
                      <a:r>
                        <a:rPr lang="en-US" sz="1600" b="0" i="0" u="none" strike="noStrike">
                          <a:solidFill>
                            <a:schemeClr val="tx1"/>
                          </a:solidFill>
                          <a:effectLst/>
                          <a:latin typeface="Calibri" panose="020F0502020204030204" pitchFamily="34" charset="0"/>
                        </a:rPr>
                        <a:t>@PLACEHOLDER</a:t>
                      </a:r>
                    </a:p>
                  </a:txBody>
                  <a:tcPr marL="7620" marR="7620" marT="7620" marB="0" anchor="ctr"/>
                </a:tc>
                <a:tc>
                  <a:txBody>
                    <a:bodyPr/>
                    <a:lstStyle/>
                    <a:p>
                      <a:pPr algn="l" fontAlgn="b"/>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r h="374935">
                <a:tc>
                  <a:txBody>
                    <a:bodyPr/>
                    <a:lstStyle/>
                    <a:p>
                      <a:pPr algn="l" fontAlgn="ctr"/>
                      <a:r>
                        <a:rPr lang="en-US" sz="1600" b="0" i="0" u="none" strike="noStrike" dirty="0">
                          <a:solidFill>
                            <a:schemeClr val="tx1"/>
                          </a:solidFill>
                          <a:effectLst/>
                          <a:latin typeface="Calibri" panose="020F0502020204030204" pitchFamily="34" charset="0"/>
                        </a:rPr>
                        <a:t>@HIDECHOICE</a:t>
                      </a:r>
                    </a:p>
                  </a:txBody>
                  <a:tcPr marL="7620" marR="7620" marT="7620" marB="0" anchor="ctr"/>
                </a:tc>
                <a:tc>
                  <a:txBody>
                    <a:bodyPr/>
                    <a:lstStyle/>
                    <a:p>
                      <a:pPr algn="l" fontAlgn="ctr"/>
                      <a:r>
                        <a:rPr lang="en-US" sz="1600" b="0" i="0" u="none" strike="noStrike" dirty="0">
                          <a:solidFill>
                            <a:schemeClr val="tx1"/>
                          </a:solidFill>
                          <a:effectLst/>
                          <a:latin typeface="Calibri" panose="020F0502020204030204" pitchFamily="34" charset="0"/>
                        </a:rPr>
                        <a:t>@RANDOMORDER</a:t>
                      </a:r>
                    </a:p>
                  </a:txBody>
                  <a:tcPr marL="7620" marR="7620" marT="7620" marB="0" anchor="ctr"/>
                </a:tc>
                <a:tc>
                  <a:txBody>
                    <a:bodyPr/>
                    <a:lstStyle/>
                    <a:p>
                      <a:pPr algn="l" fontAlgn="b"/>
                      <a:endParaRPr lang="en-US" sz="16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31252882"/>
                  </a:ext>
                </a:extLst>
              </a:tr>
            </a:tbl>
          </a:graphicData>
        </a:graphic>
      </p:graphicFrame>
      <p:sp>
        <p:nvSpPr>
          <p:cNvPr id="6" name="Speech Bubble: Rectangle 5">
            <a:extLst>
              <a:ext uri="{FF2B5EF4-FFF2-40B4-BE49-F238E27FC236}">
                <a16:creationId xmlns:a16="http://schemas.microsoft.com/office/drawing/2014/main" id="{7B46584E-3604-4BBA-8133-4B8090B58DDC}"/>
              </a:ext>
            </a:extLst>
          </p:cNvPr>
          <p:cNvSpPr/>
          <p:nvPr/>
        </p:nvSpPr>
        <p:spPr>
          <a:xfrm>
            <a:off x="7010400" y="1676400"/>
            <a:ext cx="1959430" cy="1752600"/>
          </a:xfrm>
          <a:prstGeom prst="wedgeRectCallout">
            <a:avLst>
              <a:gd name="adj1" fmla="val -47780"/>
              <a:gd name="adj2" fmla="val 71628"/>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Refer to REDCap on-line designer for description of each action tag</a:t>
            </a:r>
          </a:p>
          <a:p>
            <a:pPr algn="ct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10D7A3E-35C4-4BE3-B687-F018CD59B106}"/>
              </a:ext>
            </a:extLst>
          </p:cNvPr>
          <p:cNvPicPr>
            <a:picLocks noChangeAspect="1"/>
          </p:cNvPicPr>
          <p:nvPr/>
        </p:nvPicPr>
        <p:blipFill>
          <a:blip r:embed="rId3"/>
          <a:stretch>
            <a:fillRect/>
          </a:stretch>
        </p:blipFill>
        <p:spPr>
          <a:xfrm>
            <a:off x="7485290" y="3890962"/>
            <a:ext cx="1009650" cy="295275"/>
          </a:xfrm>
          <a:prstGeom prst="rect">
            <a:avLst/>
          </a:prstGeom>
        </p:spPr>
      </p:pic>
    </p:spTree>
    <p:extLst>
      <p:ext uri="{BB962C8B-B14F-4D97-AF65-F5344CB8AC3E}">
        <p14:creationId xmlns:p14="http://schemas.microsoft.com/office/powerpoint/2010/main" val="377220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Building Forms: Smart Variables</a:t>
            </a:r>
          </a:p>
        </p:txBody>
      </p:sp>
      <p:sp>
        <p:nvSpPr>
          <p:cNvPr id="3" name="Content Placeholder 2"/>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Allow reference information other than data fields (e.g., event, repeat instance, DAG or users) </a:t>
            </a:r>
          </a:p>
          <a:p>
            <a:pPr marL="0" indent="0">
              <a:buNone/>
            </a:pPr>
            <a:r>
              <a:rPr lang="en-US" sz="2400" dirty="0">
                <a:latin typeface="Calibri" panose="020F0502020204030204" pitchFamily="34" charset="0"/>
                <a:cs typeface="Calibri" panose="020F0502020204030204" pitchFamily="34" charset="0"/>
              </a:rPr>
              <a:t>Example: Set the default value of a field to be the value of the previous event.</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r="18378"/>
          <a:stretch/>
        </p:blipFill>
        <p:spPr>
          <a:xfrm>
            <a:off x="146304" y="3200400"/>
            <a:ext cx="3733800" cy="3163718"/>
          </a:xfrm>
          <a:prstGeom prst="rect">
            <a:avLst/>
          </a:prstGeom>
        </p:spPr>
      </p:pic>
      <p:pic>
        <p:nvPicPr>
          <p:cNvPr id="5" name="Picture 4"/>
          <p:cNvPicPr>
            <a:picLocks noChangeAspect="1"/>
          </p:cNvPicPr>
          <p:nvPr/>
        </p:nvPicPr>
        <p:blipFill>
          <a:blip r:embed="rId4"/>
          <a:stretch>
            <a:fillRect/>
          </a:stretch>
        </p:blipFill>
        <p:spPr>
          <a:xfrm>
            <a:off x="3886200" y="3227832"/>
            <a:ext cx="4980285" cy="1255713"/>
          </a:xfrm>
          <a:prstGeom prst="rect">
            <a:avLst/>
          </a:prstGeom>
        </p:spPr>
      </p:pic>
      <p:pic>
        <p:nvPicPr>
          <p:cNvPr id="6" name="Picture 5"/>
          <p:cNvPicPr>
            <a:picLocks noChangeAspect="1"/>
          </p:cNvPicPr>
          <p:nvPr/>
        </p:nvPicPr>
        <p:blipFill>
          <a:blip r:embed="rId5"/>
          <a:stretch>
            <a:fillRect/>
          </a:stretch>
        </p:blipFill>
        <p:spPr>
          <a:xfrm>
            <a:off x="3886200" y="4572000"/>
            <a:ext cx="4980285" cy="1390836"/>
          </a:xfrm>
          <a:prstGeom prst="rect">
            <a:avLst/>
          </a:prstGeom>
        </p:spPr>
      </p:pic>
    </p:spTree>
    <p:extLst>
      <p:ext uri="{BB962C8B-B14F-4D97-AF65-F5344CB8AC3E}">
        <p14:creationId xmlns:p14="http://schemas.microsoft.com/office/powerpoint/2010/main" val="375217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315FD6-360C-4676-9C79-CFF729ADE9EA}"/>
              </a:ext>
            </a:extLst>
          </p:cNvPr>
          <p:cNvPicPr>
            <a:picLocks noGrp="1" noChangeAspect="1"/>
          </p:cNvPicPr>
          <p:nvPr>
            <p:ph idx="1"/>
          </p:nvPr>
        </p:nvPicPr>
        <p:blipFill>
          <a:blip r:embed="rId3"/>
          <a:stretch>
            <a:fillRect/>
          </a:stretch>
        </p:blipFill>
        <p:spPr>
          <a:xfrm>
            <a:off x="152400" y="1219200"/>
            <a:ext cx="7454899" cy="5174367"/>
          </a:xfrm>
        </p:spPr>
      </p:pic>
      <p:sp>
        <p:nvSpPr>
          <p:cNvPr id="6" name="Title 1">
            <a:extLst>
              <a:ext uri="{FF2B5EF4-FFF2-40B4-BE49-F238E27FC236}">
                <a16:creationId xmlns:a16="http://schemas.microsoft.com/office/drawing/2014/main" id="{6B73C05D-8A6D-413E-A815-F46BA0B71DE6}"/>
              </a:ext>
            </a:extLst>
          </p:cNvPr>
          <p:cNvSpPr>
            <a:spLocks noGrp="1"/>
          </p:cNvSpPr>
          <p:nvPr>
            <p:ph type="title"/>
          </p:nvPr>
        </p:nvSpPr>
        <p:spPr>
          <a:xfrm>
            <a:off x="1219200" y="152400"/>
            <a:ext cx="7454900" cy="914400"/>
          </a:xfrm>
        </p:spPr>
        <p:txBody>
          <a:bodyPr/>
          <a:lstStyle/>
          <a:p>
            <a:r>
              <a:rPr lang="en-US" dirty="0">
                <a:latin typeface="Calibri" panose="020F0502020204030204" pitchFamily="34" charset="0"/>
                <a:cs typeface="Calibri" panose="020F0502020204030204" pitchFamily="34" charset="0"/>
              </a:rPr>
              <a:t>Building Forms: Smart Variables</a:t>
            </a:r>
          </a:p>
        </p:txBody>
      </p:sp>
      <p:pic>
        <p:nvPicPr>
          <p:cNvPr id="3" name="Picture 2">
            <a:extLst>
              <a:ext uri="{FF2B5EF4-FFF2-40B4-BE49-F238E27FC236}">
                <a16:creationId xmlns:a16="http://schemas.microsoft.com/office/drawing/2014/main" id="{ABFF87BF-77A3-4113-81A0-5FB6521A0A1C}"/>
              </a:ext>
            </a:extLst>
          </p:cNvPr>
          <p:cNvPicPr>
            <a:picLocks noChangeAspect="1"/>
          </p:cNvPicPr>
          <p:nvPr/>
        </p:nvPicPr>
        <p:blipFill>
          <a:blip r:embed="rId4"/>
          <a:stretch>
            <a:fillRect/>
          </a:stretch>
        </p:blipFill>
        <p:spPr>
          <a:xfrm>
            <a:off x="7618185" y="2057400"/>
            <a:ext cx="1469571" cy="228600"/>
          </a:xfrm>
          <a:prstGeom prst="rect">
            <a:avLst/>
          </a:prstGeom>
        </p:spPr>
      </p:pic>
    </p:spTree>
    <p:extLst>
      <p:ext uri="{BB962C8B-B14F-4D97-AF65-F5344CB8AC3E}">
        <p14:creationId xmlns:p14="http://schemas.microsoft.com/office/powerpoint/2010/main" val="321393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Building Forms: Smart Variables Examples</a:t>
            </a:r>
            <a:endParaRPr lang="en-US" dirty="0"/>
          </a:p>
        </p:txBody>
      </p:sp>
      <p:sp>
        <p:nvSpPr>
          <p:cNvPr id="3" name="Content Placeholder 2"/>
          <p:cNvSpPr>
            <a:spLocks noGrp="1"/>
          </p:cNvSpPr>
          <p:nvPr>
            <p:ph idx="1"/>
          </p:nvPr>
        </p:nvSpPr>
        <p:spPr/>
        <p:txBody>
          <a:bodyPr/>
          <a:lstStyle/>
          <a:p>
            <a:pPr marL="0" indent="0">
              <a:buNone/>
            </a:pPr>
            <a:r>
              <a:rPr lang="en-US" u="sng" dirty="0">
                <a:latin typeface="Calibri" panose="020F0502020204030204" pitchFamily="34" charset="0"/>
                <a:cs typeface="Calibri" panose="020F0502020204030204" pitchFamily="34" charset="0"/>
              </a:rPr>
              <a:t>Other examples</a:t>
            </a:r>
            <a:r>
              <a:rPr lang="en-US" dirty="0">
                <a:latin typeface="Calibri" panose="020F0502020204030204" pitchFamily="34" charset="0"/>
                <a:cs typeface="Calibri" panose="020F0502020204030204" pitchFamily="34" charset="0"/>
              </a:rPr>
              <a:t>:</a:t>
            </a:r>
          </a:p>
          <a:p>
            <a:pPr marL="514350" indent="-514350">
              <a:spcBef>
                <a:spcPts val="600"/>
              </a:spcBef>
              <a:buAutoNum type="arabicPeriod"/>
            </a:pPr>
            <a:r>
              <a:rPr lang="en-US" dirty="0">
                <a:latin typeface="Calibri" panose="020F0502020204030204" pitchFamily="34" charset="0"/>
                <a:cs typeface="Calibri" panose="020F0502020204030204" pitchFamily="34" charset="0"/>
              </a:rPr>
              <a:t>Branching logics based on event name</a:t>
            </a:r>
          </a:p>
          <a:p>
            <a:pPr marL="0" indent="0">
              <a:spcBef>
                <a:spcPts val="600"/>
              </a:spcBef>
              <a:buNone/>
            </a:pPr>
            <a:r>
              <a:rPr lang="en-US"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[event-name]=‘baseline_arm_1’ </a:t>
            </a:r>
          </a:p>
          <a:p>
            <a:pPr marL="0" indent="0">
              <a:spcBef>
                <a:spcPts val="600"/>
              </a:spcBef>
              <a:buNone/>
            </a:pPr>
            <a:r>
              <a:rPr lang="en-US" dirty="0">
                <a:latin typeface="Calibri" panose="020F0502020204030204" pitchFamily="34" charset="0"/>
                <a:cs typeface="Calibri" panose="020F0502020204030204" pitchFamily="34" charset="0"/>
              </a:rPr>
              <a:t>2. Branching logics based on arm number</a:t>
            </a:r>
          </a:p>
          <a:p>
            <a:pPr marL="0" indent="0">
              <a:buNone/>
            </a:pPr>
            <a:r>
              <a:rPr lang="en-US" sz="2400" dirty="0">
                <a:latin typeface="Calibri" panose="020F0502020204030204" pitchFamily="34" charset="0"/>
                <a:cs typeface="Calibri" panose="020F0502020204030204" pitchFamily="34" charset="0"/>
              </a:rPr>
              <a:t>	     [arm-number]=‘1’ </a:t>
            </a:r>
          </a:p>
          <a:p>
            <a:pPr marL="0" indent="0">
              <a:buNone/>
            </a:pPr>
            <a:r>
              <a:rPr lang="en-US" dirty="0">
                <a:latin typeface="Calibri" panose="020F0502020204030204" pitchFamily="34" charset="0"/>
                <a:cs typeface="Calibri" panose="020F0502020204030204" pitchFamily="34" charset="0"/>
              </a:rPr>
              <a:t>3. Age at first instance of repeating instrument</a:t>
            </a:r>
          </a:p>
          <a:p>
            <a:pPr marL="1257300" lvl="3" indent="0">
              <a:buNone/>
            </a:pPr>
            <a:r>
              <a:rPr lang="en-US" dirty="0">
                <a:latin typeface="Calibri" panose="020F0502020204030204" pitchFamily="34" charset="0"/>
                <a:cs typeface="Calibri" panose="020F0502020204030204" pitchFamily="34" charset="0"/>
              </a:rPr>
              <a:t>[age][first-instance]</a:t>
            </a:r>
          </a:p>
        </p:txBody>
      </p:sp>
    </p:spTree>
    <p:extLst>
      <p:ext uri="{BB962C8B-B14F-4D97-AF65-F5344CB8AC3E}">
        <p14:creationId xmlns:p14="http://schemas.microsoft.com/office/powerpoint/2010/main" val="556318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Building Forms: Tagging Identifiers</a:t>
            </a:r>
          </a:p>
        </p:txBody>
      </p:sp>
      <p:sp>
        <p:nvSpPr>
          <p:cNvPr id="3" name="Content Placeholder 2"/>
          <p:cNvSpPr>
            <a:spLocks noGrp="1"/>
          </p:cNvSpPr>
          <p:nvPr>
            <p:ph idx="1"/>
          </p:nvPr>
        </p:nvSpPr>
        <p:spPr>
          <a:xfrm>
            <a:off x="381000" y="1447800"/>
            <a:ext cx="8305800" cy="4660900"/>
          </a:xfrm>
        </p:spPr>
        <p:txBody>
          <a:bodyPr/>
          <a:lstStyle/>
          <a:p>
            <a:r>
              <a:rPr lang="en-US" altLang="en-US" dirty="0">
                <a:latin typeface="Calibri" panose="020F0502020204030204" pitchFamily="34" charset="0"/>
                <a:cs typeface="Calibri" panose="020F0502020204030204" pitchFamily="34" charset="0"/>
              </a:rPr>
              <a:t>Fields that constitute protected health information (PHI) can be marked as an “Identifier”</a:t>
            </a:r>
          </a:p>
          <a:p>
            <a:r>
              <a:rPr lang="en-US" altLang="en-US" dirty="0">
                <a:latin typeface="Calibri" panose="020F0502020204030204" pitchFamily="34" charset="0"/>
                <a:cs typeface="Calibri" panose="020F0502020204030204" pitchFamily="34" charset="0"/>
              </a:rPr>
              <a:t>These fields can then be excluded on data export, allowing for analysis of “de-identified” data</a:t>
            </a:r>
          </a:p>
          <a:p>
            <a:r>
              <a:rPr lang="en-US" altLang="en-US" dirty="0">
                <a:latin typeface="Calibri" panose="020F0502020204030204" pitchFamily="34" charset="0"/>
                <a:cs typeface="Calibri" panose="020F0502020204030204" pitchFamily="34" charset="0"/>
              </a:rPr>
              <a:t>Users can also be restricted in their ability to export Identifier fields based on access rights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111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52400"/>
            <a:ext cx="7454900" cy="914400"/>
          </a:xfrm>
        </p:spPr>
        <p:txBody>
          <a:bodyPr/>
          <a:lstStyle/>
          <a:p>
            <a:r>
              <a:rPr lang="en-US" altLang="en-US" dirty="0">
                <a:latin typeface="Calibri" panose="020F0502020204030204" pitchFamily="34" charset="0"/>
                <a:cs typeface="Calibri" panose="020F0502020204030204" pitchFamily="34" charset="0"/>
              </a:rPr>
              <a:t>Building Forms: Calculated Fields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19200"/>
            <a:ext cx="8839200" cy="5257800"/>
          </a:xfrm>
        </p:spPr>
        <p:txBody>
          <a:bodyPr/>
          <a:lstStyle/>
          <a:p>
            <a:endParaRPr lang="en-US" altLang="en-US" sz="2800" u="sng" dirty="0">
              <a:latin typeface="Calibri" panose="020F0502020204030204" pitchFamily="34" charset="0"/>
              <a:cs typeface="Calibri" panose="020F0502020204030204" pitchFamily="34" charset="0"/>
            </a:endParaRPr>
          </a:p>
          <a:p>
            <a:endParaRPr lang="en-US" altLang="en-US" sz="2800" u="sng"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Calculations can only result in numbers (i.e., cannot use calculated field to concatenate strings or return a date).</a:t>
            </a:r>
          </a:p>
          <a:p>
            <a:pPr marL="0" indent="0">
              <a:buNone/>
            </a:pPr>
            <a:r>
              <a:rPr lang="en-US" altLang="en-US" sz="2800" u="sng" dirty="0">
                <a:latin typeface="Calibri" panose="020F0502020204030204" pitchFamily="34" charset="0"/>
                <a:cs typeface="Calibri" panose="020F0502020204030204" pitchFamily="34" charset="0"/>
              </a:rPr>
              <a:t>Examples: </a:t>
            </a:r>
          </a:p>
          <a:p>
            <a:pPr marL="0" indent="0">
              <a:buNone/>
            </a:pP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Age calculation: </a:t>
            </a:r>
            <a:r>
              <a:rPr lang="en-US" sz="2000" dirty="0" err="1">
                <a:latin typeface="Calibri" panose="020F0502020204030204" pitchFamily="34" charset="0"/>
                <a:cs typeface="Calibri" panose="020F0502020204030204" pitchFamily="34" charset="0"/>
              </a:rPr>
              <a:t>rounddown</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datediff</a:t>
            </a:r>
            <a:r>
              <a:rPr lang="en-US" sz="2000" dirty="0">
                <a:latin typeface="Calibri" panose="020F0502020204030204" pitchFamily="34" charset="0"/>
                <a:cs typeface="Calibri" panose="020F0502020204030204" pitchFamily="34" charset="0"/>
              </a:rPr>
              <a:t>([dob],[</a:t>
            </a:r>
            <a:r>
              <a:rPr lang="en-US" sz="2000" dirty="0" err="1">
                <a:latin typeface="Calibri" panose="020F0502020204030204" pitchFamily="34" charset="0"/>
                <a:cs typeface="Calibri" panose="020F0502020204030204" pitchFamily="34" charset="0"/>
              </a:rPr>
              <a:t>hosp_date</a:t>
            </a:r>
            <a:r>
              <a:rPr lang="en-US" sz="2000" dirty="0">
                <a:latin typeface="Calibri" panose="020F0502020204030204" pitchFamily="34" charset="0"/>
                <a:cs typeface="Calibri" panose="020F0502020204030204" pitchFamily="34" charset="0"/>
              </a:rPr>
              <a:t>],"y")),0)</a:t>
            </a:r>
          </a:p>
          <a:p>
            <a:pPr marL="0" indent="0">
              <a:spcAft>
                <a:spcPts val="1400"/>
              </a:spcAft>
              <a:buNone/>
            </a:pPr>
            <a:r>
              <a:rPr lang="en-US" sz="2000" dirty="0">
                <a:latin typeface="Calibri" panose="020F0502020204030204" pitchFamily="34" charset="0"/>
                <a:cs typeface="Calibri" panose="020F0502020204030204" pitchFamily="34" charset="0"/>
              </a:rPr>
              <a:t>       Sum of scores: sum([field1], [field2], [field3])</a:t>
            </a:r>
            <a:endParaRPr lang="en-US" altLang="en-US" sz="2800" dirty="0">
              <a:latin typeface="Calibri" panose="020F0502020204030204" pitchFamily="34" charset="0"/>
              <a:cs typeface="Calibri" panose="020F0502020204030204" pitchFamily="34" charset="0"/>
            </a:endParaRPr>
          </a:p>
          <a:p>
            <a:pPr marL="0" indent="0" algn="ctr">
              <a:buNone/>
            </a:pPr>
            <a:r>
              <a:rPr lang="en-US" altLang="en-US" sz="2800" i="1" dirty="0">
                <a:latin typeface="Calibri" panose="020F0502020204030204" pitchFamily="34" charset="0"/>
                <a:cs typeface="Calibri" panose="020F0502020204030204" pitchFamily="34" charset="0"/>
              </a:rPr>
              <a:t>Refer to ‘Help and FAQ’ for more examples or click </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lgn="ctr">
              <a:buNone/>
            </a:pPr>
            <a:r>
              <a:rPr lang="en-US" sz="2800" i="1" dirty="0">
                <a:latin typeface="Calibri" panose="020F0502020204030204" pitchFamily="34" charset="0"/>
                <a:cs typeface="Calibri" panose="020F0502020204030204" pitchFamily="34" charset="0"/>
              </a:rPr>
              <a:t>in the online designer.</a:t>
            </a:r>
          </a:p>
        </p:txBody>
      </p:sp>
      <p:pic>
        <p:nvPicPr>
          <p:cNvPr id="5" name="Picture 4">
            <a:extLst>
              <a:ext uri="{FF2B5EF4-FFF2-40B4-BE49-F238E27FC236}">
                <a16:creationId xmlns:a16="http://schemas.microsoft.com/office/drawing/2014/main" id="{F6653852-BB07-488F-BF59-BF66453DEADD}"/>
              </a:ext>
            </a:extLst>
          </p:cNvPr>
          <p:cNvPicPr>
            <a:picLocks noChangeAspect="1"/>
          </p:cNvPicPr>
          <p:nvPr/>
        </p:nvPicPr>
        <p:blipFill>
          <a:blip r:embed="rId3"/>
          <a:stretch>
            <a:fillRect/>
          </a:stretch>
        </p:blipFill>
        <p:spPr>
          <a:xfrm>
            <a:off x="3419475" y="5173557"/>
            <a:ext cx="2305050" cy="426276"/>
          </a:xfrm>
          <a:prstGeom prst="rect">
            <a:avLst/>
          </a:prstGeom>
        </p:spPr>
      </p:pic>
      <p:sp>
        <p:nvSpPr>
          <p:cNvPr id="6" name="Speech Bubble: Rectangle 5">
            <a:extLst>
              <a:ext uri="{FF2B5EF4-FFF2-40B4-BE49-F238E27FC236}">
                <a16:creationId xmlns:a16="http://schemas.microsoft.com/office/drawing/2014/main" id="{2CA94E24-AF62-43AF-A7EB-DE9D1BCA769F}"/>
              </a:ext>
            </a:extLst>
          </p:cNvPr>
          <p:cNvSpPr/>
          <p:nvPr/>
        </p:nvSpPr>
        <p:spPr>
          <a:xfrm>
            <a:off x="990600" y="1219200"/>
            <a:ext cx="6629400" cy="914400"/>
          </a:xfrm>
          <a:prstGeom prst="wedgeRectCallout">
            <a:avLst>
              <a:gd name="adj1" fmla="val -28415"/>
              <a:gd name="adj2" fmla="val 5017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2000" dirty="0">
                <a:latin typeface="Calibri" panose="020F0502020204030204" pitchFamily="34" charset="0"/>
                <a:cs typeface="Calibri" panose="020F0502020204030204" pitchFamily="34" charset="0"/>
              </a:rPr>
              <a:t>Best practice: Do not use calculated fields excessively on data collection instruments.</a:t>
            </a:r>
          </a:p>
        </p:txBody>
      </p:sp>
    </p:spTree>
    <p:extLst>
      <p:ext uri="{BB962C8B-B14F-4D97-AF65-F5344CB8AC3E}">
        <p14:creationId xmlns:p14="http://schemas.microsoft.com/office/powerpoint/2010/main" val="2615438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54900" cy="914400"/>
          </a:xfrm>
        </p:spPr>
        <p:txBody>
          <a:bodyPr/>
          <a:lstStyle/>
          <a:p>
            <a:r>
              <a:rPr lang="en-US" altLang="en-US" dirty="0">
                <a:latin typeface="Calibri" panose="020F0502020204030204" pitchFamily="34" charset="0"/>
                <a:cs typeface="Calibri" panose="020F0502020204030204" pitchFamily="34" charset="0"/>
              </a:rPr>
              <a:t>Building Forms: Branching Logic</a:t>
            </a:r>
            <a:endParaRPr lang="en-US" dirty="0">
              <a:latin typeface="Calibri" panose="020F0502020204030204" pitchFamily="34" charset="0"/>
              <a:cs typeface="Calibri" panose="020F0502020204030204" pitchFamily="34" charset="0"/>
            </a:endParaRPr>
          </a:p>
        </p:txBody>
      </p:sp>
      <p:sp>
        <p:nvSpPr>
          <p:cNvPr id="4" name="Content Placeholder 2"/>
          <p:cNvSpPr>
            <a:spLocks noGrp="1"/>
          </p:cNvSpPr>
          <p:nvPr>
            <p:ph idx="1"/>
          </p:nvPr>
        </p:nvSpPr>
        <p:spPr>
          <a:xfrm>
            <a:off x="228600" y="1219200"/>
            <a:ext cx="8610600" cy="4660900"/>
          </a:xfrm>
        </p:spPr>
        <p:txBody>
          <a:bodyPr rtlCol="0">
            <a:normAutofit/>
          </a:bodyPr>
          <a:lstStyle/>
          <a:p>
            <a:pPr eaLnBrk="1" fontAlgn="auto" hangingPunct="1">
              <a:spcAft>
                <a:spcPts val="0"/>
              </a:spcAft>
              <a:defRPr/>
            </a:pPr>
            <a:r>
              <a:rPr lang="en-US" sz="2400" dirty="0">
                <a:latin typeface="Calibri" panose="020F0502020204030204" pitchFamily="34" charset="0"/>
                <a:cs typeface="Calibri" panose="020F0502020204030204" pitchFamily="34" charset="0"/>
              </a:rPr>
              <a:t>You can use a </a:t>
            </a:r>
            <a:r>
              <a:rPr lang="en-US" sz="2400" i="1" dirty="0">
                <a:latin typeface="Calibri" panose="020F0502020204030204" pitchFamily="34" charset="0"/>
                <a:cs typeface="Calibri" panose="020F0502020204030204" pitchFamily="34" charset="0"/>
              </a:rPr>
              <a:t>Drag-N-Drop Logic Builder </a:t>
            </a:r>
            <a:r>
              <a:rPr lang="en-US" sz="2400" dirty="0">
                <a:latin typeface="Calibri" panose="020F0502020204030204" pitchFamily="34" charset="0"/>
                <a:cs typeface="Calibri" panose="020F0502020204030204" pitchFamily="34" charset="0"/>
              </a:rPr>
              <a:t>or </a:t>
            </a:r>
            <a:r>
              <a:rPr lang="en-US" sz="2400" i="1" dirty="0">
                <a:latin typeface="Calibri" panose="020F0502020204030204" pitchFamily="34" charset="0"/>
                <a:cs typeface="Calibri" panose="020F0502020204030204" pitchFamily="34" charset="0"/>
              </a:rPr>
              <a:t>Advanced Branching Logic Syntax</a:t>
            </a:r>
          </a:p>
          <a:p>
            <a:pPr eaLnBrk="1" fontAlgn="auto" hangingPunct="1">
              <a:spcAft>
                <a:spcPts val="0"/>
              </a:spcAft>
              <a:defRPr/>
            </a:pPr>
            <a:r>
              <a:rPr lang="en-US" sz="2400" dirty="0">
                <a:latin typeface="Calibri" panose="020F0502020204030204" pitchFamily="34" charset="0"/>
                <a:cs typeface="Calibri" panose="020F0502020204030204" pitchFamily="34" charset="0"/>
              </a:rPr>
              <a:t>You can use fields on the current data entry form OR other forms</a:t>
            </a:r>
          </a:p>
          <a:p>
            <a:pPr eaLnBrk="1" fontAlgn="auto" hangingPunct="1">
              <a:spcAft>
                <a:spcPts val="0"/>
              </a:spcAft>
              <a:defRPr/>
            </a:pPr>
            <a:r>
              <a:rPr lang="en-US" sz="2400" dirty="0">
                <a:latin typeface="Calibri" panose="020F0502020204030204" pitchFamily="34" charset="0"/>
                <a:cs typeface="Calibri" panose="020F0502020204030204" pitchFamily="34" charset="0"/>
              </a:rPr>
              <a:t>If fields from different events are used in branching logic, the field name needs to be preceded by an event name, e.g. [screening_arm_1][field1]  </a:t>
            </a:r>
          </a:p>
          <a:p>
            <a:pPr lvl="1" fontAlgn="auto">
              <a:spcAft>
                <a:spcPts val="0"/>
              </a:spcAft>
              <a:defRPr/>
            </a:pPr>
            <a:r>
              <a:rPr lang="en-US" sz="2000" dirty="0">
                <a:latin typeface="Calibri" panose="020F0502020204030204" pitchFamily="34" charset="0"/>
                <a:cs typeface="Calibri" panose="020F0502020204030204" pitchFamily="34" charset="0"/>
              </a:rPr>
              <a:t>Event names can be found in ‘Define My Events’ page</a:t>
            </a:r>
          </a:p>
          <a:p>
            <a:pPr marL="0" indent="0" eaLnBrk="1" fontAlgn="auto" hangingPunct="1">
              <a:spcAft>
                <a:spcPts val="0"/>
              </a:spcAft>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a:srcRect l="5175" t="5035" r="14895" b="11384"/>
          <a:stretch/>
        </p:blipFill>
        <p:spPr>
          <a:xfrm>
            <a:off x="142239" y="3990974"/>
            <a:ext cx="5181601" cy="2386013"/>
          </a:xfrm>
          <a:prstGeom prst="rect">
            <a:avLst/>
          </a:prstGeom>
        </p:spPr>
      </p:pic>
      <p:pic>
        <p:nvPicPr>
          <p:cNvPr id="6" name="Picture 5"/>
          <p:cNvPicPr>
            <a:picLocks noChangeAspect="1"/>
          </p:cNvPicPr>
          <p:nvPr/>
        </p:nvPicPr>
        <p:blipFill rotWithShape="1">
          <a:blip r:embed="rId4"/>
          <a:srcRect r="36422"/>
          <a:stretch/>
        </p:blipFill>
        <p:spPr>
          <a:xfrm>
            <a:off x="5261897" y="4291012"/>
            <a:ext cx="3627438" cy="2085975"/>
          </a:xfrm>
          <a:prstGeom prst="rect">
            <a:avLst/>
          </a:prstGeom>
        </p:spPr>
      </p:pic>
    </p:spTree>
    <p:extLst>
      <p:ext uri="{BB962C8B-B14F-4D97-AF65-F5344CB8AC3E}">
        <p14:creationId xmlns:p14="http://schemas.microsoft.com/office/powerpoint/2010/main" val="108142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96" y="152400"/>
            <a:ext cx="7454900" cy="914400"/>
          </a:xfrm>
        </p:spPr>
        <p:txBody>
          <a:bodyPr/>
          <a:lstStyle/>
          <a:p>
            <a:r>
              <a:rPr lang="en-US" dirty="0">
                <a:latin typeface="Calibri" panose="020F0502020204030204" pitchFamily="34" charset="0"/>
                <a:cs typeface="Calibri" panose="020F0502020204030204" pitchFamily="34" charset="0"/>
              </a:rPr>
              <a:t>Building Forms: Piping</a:t>
            </a:r>
          </a:p>
        </p:txBody>
      </p:sp>
      <p:pic>
        <p:nvPicPr>
          <p:cNvPr id="4" name="Picture 3"/>
          <p:cNvPicPr>
            <a:picLocks noChangeAspect="1"/>
          </p:cNvPicPr>
          <p:nvPr/>
        </p:nvPicPr>
        <p:blipFill>
          <a:blip r:embed="rId3"/>
          <a:stretch>
            <a:fillRect/>
          </a:stretch>
        </p:blipFill>
        <p:spPr>
          <a:xfrm>
            <a:off x="538163" y="1753864"/>
            <a:ext cx="7891517" cy="1721883"/>
          </a:xfrm>
          <a:prstGeom prst="rect">
            <a:avLst/>
          </a:prstGeom>
        </p:spPr>
      </p:pic>
      <p:pic>
        <p:nvPicPr>
          <p:cNvPr id="5" name="Picture 4"/>
          <p:cNvPicPr>
            <a:picLocks noChangeAspect="1"/>
          </p:cNvPicPr>
          <p:nvPr/>
        </p:nvPicPr>
        <p:blipFill>
          <a:blip r:embed="rId4"/>
          <a:stretch>
            <a:fillRect/>
          </a:stretch>
        </p:blipFill>
        <p:spPr>
          <a:xfrm>
            <a:off x="622839" y="4192418"/>
            <a:ext cx="7891518" cy="1732598"/>
          </a:xfrm>
          <a:prstGeom prst="rect">
            <a:avLst/>
          </a:prstGeom>
        </p:spPr>
      </p:pic>
      <p:sp>
        <p:nvSpPr>
          <p:cNvPr id="6" name="TextBox 5"/>
          <p:cNvSpPr txBox="1"/>
          <p:nvPr/>
        </p:nvSpPr>
        <p:spPr>
          <a:xfrm>
            <a:off x="601503" y="1148136"/>
            <a:ext cx="2929984" cy="553998"/>
          </a:xfrm>
          <a:prstGeom prst="rect">
            <a:avLst/>
          </a:prstGeom>
          <a:noFill/>
        </p:spPr>
        <p:txBody>
          <a:bodyPr wrap="square" rtlCol="0">
            <a:spAutoFit/>
          </a:bodyPr>
          <a:lstStyle/>
          <a:p>
            <a:r>
              <a:rPr lang="en-US" sz="3000" dirty="0">
                <a:solidFill>
                  <a:schemeClr val="accent6">
                    <a:lumMod val="75000"/>
                  </a:schemeClr>
                </a:solidFill>
                <a:latin typeface="Calibri" panose="020F0502020204030204" pitchFamily="34" charset="0"/>
                <a:cs typeface="Calibri" panose="020F0502020204030204" pitchFamily="34" charset="0"/>
              </a:rPr>
              <a:t>Without Piping:</a:t>
            </a:r>
          </a:p>
        </p:txBody>
      </p:sp>
      <p:sp>
        <p:nvSpPr>
          <p:cNvPr id="7" name="TextBox 6"/>
          <p:cNvSpPr txBox="1"/>
          <p:nvPr/>
        </p:nvSpPr>
        <p:spPr>
          <a:xfrm>
            <a:off x="622839" y="3638421"/>
            <a:ext cx="2929984" cy="553998"/>
          </a:xfrm>
          <a:prstGeom prst="rect">
            <a:avLst/>
          </a:prstGeom>
          <a:noFill/>
        </p:spPr>
        <p:txBody>
          <a:bodyPr wrap="square" rtlCol="0">
            <a:spAutoFit/>
          </a:bodyPr>
          <a:lstStyle/>
          <a:p>
            <a:r>
              <a:rPr lang="en-US" sz="3000" dirty="0">
                <a:solidFill>
                  <a:schemeClr val="accent6">
                    <a:lumMod val="75000"/>
                  </a:schemeClr>
                </a:solidFill>
                <a:latin typeface="Calibri" panose="020F0502020204030204" pitchFamily="34" charset="0"/>
                <a:cs typeface="Calibri" panose="020F0502020204030204" pitchFamily="34" charset="0"/>
              </a:rPr>
              <a:t>With Piping:</a:t>
            </a:r>
          </a:p>
        </p:txBody>
      </p:sp>
    </p:spTree>
    <p:extLst>
      <p:ext uri="{BB962C8B-B14F-4D97-AF65-F5344CB8AC3E}">
        <p14:creationId xmlns:p14="http://schemas.microsoft.com/office/powerpoint/2010/main" val="13763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54900" cy="914400"/>
          </a:xfrm>
        </p:spPr>
        <p:txBody>
          <a:bodyPr/>
          <a:lstStyle/>
          <a:p>
            <a:r>
              <a:rPr lang="en-US" dirty="0">
                <a:latin typeface="Calibri" panose="020F0502020204030204" pitchFamily="34" charset="0"/>
                <a:cs typeface="Calibri" panose="020F0502020204030204" pitchFamily="34" charset="0"/>
              </a:rPr>
              <a:t>Building Forms: Piping</a:t>
            </a:r>
          </a:p>
        </p:txBody>
      </p:sp>
      <p:pic>
        <p:nvPicPr>
          <p:cNvPr id="4" name="Content Placeholder 3"/>
          <p:cNvPicPr>
            <a:picLocks noGrp="1" noChangeAspect="1"/>
          </p:cNvPicPr>
          <p:nvPr>
            <p:ph idx="1"/>
          </p:nvPr>
        </p:nvPicPr>
        <p:blipFill>
          <a:blip r:embed="rId3"/>
          <a:stretch>
            <a:fillRect/>
          </a:stretch>
        </p:blipFill>
        <p:spPr>
          <a:xfrm>
            <a:off x="510381" y="2362200"/>
            <a:ext cx="8123237" cy="4117709"/>
          </a:xfrm>
          <a:prstGeom prst="rect">
            <a:avLst/>
          </a:prstGeom>
        </p:spPr>
      </p:pic>
      <p:sp>
        <p:nvSpPr>
          <p:cNvPr id="3" name="TextBox 2">
            <a:extLst>
              <a:ext uri="{FF2B5EF4-FFF2-40B4-BE49-F238E27FC236}">
                <a16:creationId xmlns:a16="http://schemas.microsoft.com/office/drawing/2014/main" id="{14F81AE4-01E7-4715-984E-A7BDD7527F77}"/>
              </a:ext>
            </a:extLst>
          </p:cNvPr>
          <p:cNvSpPr txBox="1"/>
          <p:nvPr/>
        </p:nvSpPr>
        <p:spPr>
          <a:xfrm>
            <a:off x="1600200" y="1408838"/>
            <a:ext cx="538718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How to use piping:</a:t>
            </a:r>
          </a:p>
        </p:txBody>
      </p:sp>
      <p:sp>
        <p:nvSpPr>
          <p:cNvPr id="7" name="Speech Bubble: Rectangle 6">
            <a:extLst>
              <a:ext uri="{FF2B5EF4-FFF2-40B4-BE49-F238E27FC236}">
                <a16:creationId xmlns:a16="http://schemas.microsoft.com/office/drawing/2014/main" id="{219703D3-F705-4BAF-BE66-C42B3787592B}"/>
              </a:ext>
            </a:extLst>
          </p:cNvPr>
          <p:cNvSpPr/>
          <p:nvPr/>
        </p:nvSpPr>
        <p:spPr>
          <a:xfrm>
            <a:off x="181131" y="12954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Features-Basic</a:t>
            </a:r>
          </a:p>
        </p:txBody>
      </p:sp>
      <p:pic>
        <p:nvPicPr>
          <p:cNvPr id="8" name="Picture 7">
            <a:extLst>
              <a:ext uri="{FF2B5EF4-FFF2-40B4-BE49-F238E27FC236}">
                <a16:creationId xmlns:a16="http://schemas.microsoft.com/office/drawing/2014/main" id="{AD85DEDB-1054-4D10-9221-8D85F3A84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326" y="1371600"/>
            <a:ext cx="405439" cy="310414"/>
          </a:xfrm>
          <a:prstGeom prst="rect">
            <a:avLst/>
          </a:prstGeom>
        </p:spPr>
      </p:pic>
    </p:spTree>
    <p:extLst>
      <p:ext uri="{BB962C8B-B14F-4D97-AF65-F5344CB8AC3E}">
        <p14:creationId xmlns:p14="http://schemas.microsoft.com/office/powerpoint/2010/main" val="168727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chemeClr val="tx1"/>
                </a:solidFill>
              </a:rPr>
            </a:br>
            <a:r>
              <a:rPr lang="en-US" dirty="0">
                <a:latin typeface="Calibri" panose="020F0502020204030204" pitchFamily="34" charset="0"/>
                <a:cs typeface="Calibri" panose="020F0502020204030204" pitchFamily="34" charset="0"/>
              </a:rPr>
              <a:t>What are the advantages of REDCap?</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9573856"/>
              </p:ext>
            </p:extLst>
          </p:nvPr>
        </p:nvGraphicFramePr>
        <p:xfrm>
          <a:off x="538163" y="1447800"/>
          <a:ext cx="8123237"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172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54900" cy="914400"/>
          </a:xfrm>
        </p:spPr>
        <p:txBody>
          <a:bodyPr/>
          <a:lstStyle/>
          <a:p>
            <a:r>
              <a:rPr lang="en-US" dirty="0">
                <a:latin typeface="Calibri" panose="020F0502020204030204" pitchFamily="34" charset="0"/>
                <a:cs typeface="Calibri" panose="020F0502020204030204" pitchFamily="34" charset="0"/>
              </a:rPr>
              <a:t>Building Forms: Field Embedding</a:t>
            </a:r>
          </a:p>
        </p:txBody>
      </p:sp>
      <p:sp>
        <p:nvSpPr>
          <p:cNvPr id="6" name="Content Placeholder 5">
            <a:extLst>
              <a:ext uri="{FF2B5EF4-FFF2-40B4-BE49-F238E27FC236}">
                <a16:creationId xmlns:a16="http://schemas.microsoft.com/office/drawing/2014/main" id="{16EF81F3-568A-4D3F-9C10-E7FC4CA3E099}"/>
              </a:ext>
            </a:extLst>
          </p:cNvPr>
          <p:cNvSpPr>
            <a:spLocks noGrp="1"/>
          </p:cNvSpPr>
          <p:nvPr>
            <p:ph idx="1"/>
          </p:nvPr>
        </p:nvSpPr>
        <p:spPr>
          <a:xfrm>
            <a:off x="304800" y="1295400"/>
            <a:ext cx="8534399" cy="4813300"/>
          </a:xfrm>
        </p:spPr>
        <p:txBody>
          <a:bodyPr/>
          <a:lstStyle/>
          <a:p>
            <a:pPr marL="0" indent="0">
              <a:buNone/>
            </a:pPr>
            <a:r>
              <a:rPr lang="en-US" sz="2400" dirty="0">
                <a:latin typeface="Calibri" panose="020F0502020204030204" pitchFamily="34" charset="0"/>
                <a:cs typeface="Calibri" panose="020F0502020204030204" pitchFamily="34" charset="0"/>
              </a:rPr>
              <a:t>No field embedding:</a:t>
            </a: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With field embedding:</a:t>
            </a:r>
          </a:p>
          <a:p>
            <a:pPr marL="0" indent="0">
              <a:buNone/>
            </a:pPr>
            <a:endParaRPr lang="en-US" sz="2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42A258E1-D266-428C-84A5-BA0A8745B8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831" y="1752600"/>
            <a:ext cx="7193595" cy="2604702"/>
          </a:xfrm>
          <a:prstGeom prst="rect">
            <a:avLst/>
          </a:prstGeom>
        </p:spPr>
      </p:pic>
      <p:pic>
        <p:nvPicPr>
          <p:cNvPr id="10" name="Picture 9">
            <a:extLst>
              <a:ext uri="{FF2B5EF4-FFF2-40B4-BE49-F238E27FC236}">
                <a16:creationId xmlns:a16="http://schemas.microsoft.com/office/drawing/2014/main" id="{26554F70-0C03-4D12-B732-4A9DBA21B65D}"/>
              </a:ext>
            </a:extLst>
          </p:cNvPr>
          <p:cNvPicPr>
            <a:picLocks noChangeAspect="1"/>
          </p:cNvPicPr>
          <p:nvPr/>
        </p:nvPicPr>
        <p:blipFill>
          <a:blip r:embed="rId4"/>
          <a:stretch>
            <a:fillRect/>
          </a:stretch>
        </p:blipFill>
        <p:spPr>
          <a:xfrm>
            <a:off x="343831" y="5257800"/>
            <a:ext cx="8415578" cy="1001047"/>
          </a:xfrm>
          <a:prstGeom prst="rect">
            <a:avLst/>
          </a:prstGeom>
        </p:spPr>
      </p:pic>
      <p:pic>
        <p:nvPicPr>
          <p:cNvPr id="12" name="Picture 11">
            <a:extLst>
              <a:ext uri="{FF2B5EF4-FFF2-40B4-BE49-F238E27FC236}">
                <a16:creationId xmlns:a16="http://schemas.microsoft.com/office/drawing/2014/main" id="{511D62A4-8C3D-4F4F-A7AF-32E86C475143}"/>
              </a:ext>
            </a:extLst>
          </p:cNvPr>
          <p:cNvPicPr>
            <a:picLocks noChangeAspect="1"/>
          </p:cNvPicPr>
          <p:nvPr/>
        </p:nvPicPr>
        <p:blipFill>
          <a:blip r:embed="rId5"/>
          <a:stretch>
            <a:fillRect/>
          </a:stretch>
        </p:blipFill>
        <p:spPr>
          <a:xfrm>
            <a:off x="7391399" y="1317171"/>
            <a:ext cx="1506289" cy="285282"/>
          </a:xfrm>
          <a:prstGeom prst="rect">
            <a:avLst/>
          </a:prstGeom>
        </p:spPr>
      </p:pic>
    </p:spTree>
    <p:extLst>
      <p:ext uri="{BB962C8B-B14F-4D97-AF65-F5344CB8AC3E}">
        <p14:creationId xmlns:p14="http://schemas.microsoft.com/office/powerpoint/2010/main" val="207755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11296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How to Set Up your Project</a:t>
            </a:r>
          </a:p>
        </p:txBody>
      </p:sp>
      <p:pic>
        <p:nvPicPr>
          <p:cNvPr id="5" name="Picture 4"/>
          <p:cNvPicPr>
            <a:picLocks noChangeAspect="1"/>
          </p:cNvPicPr>
          <p:nvPr/>
        </p:nvPicPr>
        <p:blipFill>
          <a:blip r:embed="rId3"/>
          <a:stretch>
            <a:fillRect/>
          </a:stretch>
        </p:blipFill>
        <p:spPr>
          <a:xfrm>
            <a:off x="2153186" y="1219200"/>
            <a:ext cx="5218628" cy="5182049"/>
          </a:xfrm>
          <a:prstGeom prst="rect">
            <a:avLst/>
          </a:prstGeom>
        </p:spPr>
      </p:pic>
      <p:sp>
        <p:nvSpPr>
          <p:cNvPr id="3" name="Rectangle 2">
            <a:extLst>
              <a:ext uri="{FF2B5EF4-FFF2-40B4-BE49-F238E27FC236}">
                <a16:creationId xmlns:a16="http://schemas.microsoft.com/office/drawing/2014/main" id="{427DA44B-78D3-4E6D-8C3E-378DFE694540}"/>
              </a:ext>
            </a:extLst>
          </p:cNvPr>
          <p:cNvSpPr/>
          <p:nvPr/>
        </p:nvSpPr>
        <p:spPr>
          <a:xfrm>
            <a:off x="2037815" y="3813992"/>
            <a:ext cx="5390613" cy="990600"/>
          </a:xfrm>
          <a:prstGeom prst="rect">
            <a:avLst/>
          </a:prstGeom>
          <a:noFill/>
          <a:ln w="508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843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54900" cy="914400"/>
          </a:xfrm>
        </p:spPr>
        <p:txBody>
          <a:bodyPr/>
          <a:lstStyle/>
          <a:p>
            <a:r>
              <a:rPr lang="en-US" dirty="0">
                <a:latin typeface="Calibri" panose="020F0502020204030204" pitchFamily="34" charset="0"/>
                <a:cs typeface="Calibri" panose="020F0502020204030204" pitchFamily="34" charset="0"/>
              </a:rPr>
              <a:t>Defining Events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Longitudinal Projects</a:t>
            </a:r>
          </a:p>
        </p:txBody>
      </p:sp>
      <p:sp>
        <p:nvSpPr>
          <p:cNvPr id="7" name="Content Placeholder 6"/>
          <p:cNvSpPr>
            <a:spLocks noGrp="1"/>
          </p:cNvSpPr>
          <p:nvPr>
            <p:ph idx="1"/>
          </p:nvPr>
        </p:nvSpPr>
        <p:spPr>
          <a:xfrm>
            <a:off x="1447800" y="1371600"/>
            <a:ext cx="7185817" cy="4660900"/>
          </a:xfrm>
        </p:spPr>
        <p:txBody>
          <a:bodyPr/>
          <a:lstStyle/>
          <a:p>
            <a:pPr fontAlgn="auto">
              <a:spcAft>
                <a:spcPts val="0"/>
              </a:spcAft>
              <a:defRPr/>
            </a:pPr>
            <a:r>
              <a:rPr lang="en-US" sz="3600" dirty="0">
                <a:latin typeface="Calibri" panose="020F0502020204030204" pitchFamily="34" charset="0"/>
                <a:cs typeface="Calibri" panose="020F0502020204030204" pitchFamily="34" charset="0"/>
              </a:rPr>
              <a:t>Defining Events allows you to:</a:t>
            </a:r>
          </a:p>
          <a:p>
            <a:pPr lvl="1" fontAlgn="auto">
              <a:spcAft>
                <a:spcPts val="0"/>
              </a:spcAft>
              <a:defRPr/>
            </a:pPr>
            <a:r>
              <a:rPr lang="en-US" sz="3200" dirty="0">
                <a:latin typeface="Calibri" panose="020F0502020204030204" pitchFamily="34" charset="0"/>
                <a:cs typeface="Calibri" panose="020F0502020204030204" pitchFamily="34" charset="0"/>
              </a:rPr>
              <a:t>Use data collection forms multiple times for any given project record.</a:t>
            </a:r>
          </a:p>
          <a:p>
            <a:pPr lvl="1" fontAlgn="auto">
              <a:spcAft>
                <a:spcPts val="0"/>
              </a:spcAft>
              <a:defRPr/>
            </a:pPr>
            <a:r>
              <a:rPr lang="en-US" sz="3200" dirty="0">
                <a:latin typeface="Calibri" panose="020F0502020204030204" pitchFamily="34" charset="0"/>
                <a:cs typeface="Calibri" panose="020F0502020204030204" pitchFamily="34" charset="0"/>
              </a:rPr>
              <a:t>Generate new schedules to display on the Calendar.</a:t>
            </a:r>
          </a:p>
          <a:p>
            <a:pPr marL="0" indent="0">
              <a:buNone/>
            </a:pPr>
            <a:endParaRPr lang="en-US" sz="2400" dirty="0"/>
          </a:p>
        </p:txBody>
      </p:sp>
      <p:pic>
        <p:nvPicPr>
          <p:cNvPr id="9" name="Picture 8"/>
          <p:cNvPicPr>
            <a:picLocks noChangeAspect="1"/>
          </p:cNvPicPr>
          <p:nvPr/>
        </p:nvPicPr>
        <p:blipFill>
          <a:blip r:embed="rId3"/>
          <a:stretch>
            <a:fillRect/>
          </a:stretch>
        </p:blipFill>
        <p:spPr>
          <a:xfrm>
            <a:off x="271462" y="4337050"/>
            <a:ext cx="8601075" cy="1619250"/>
          </a:xfrm>
          <a:prstGeom prst="rect">
            <a:avLst/>
          </a:prstGeom>
        </p:spPr>
      </p:pic>
      <p:sp>
        <p:nvSpPr>
          <p:cNvPr id="5" name="Speech Bubble: Rectangle 4">
            <a:extLst>
              <a:ext uri="{FF2B5EF4-FFF2-40B4-BE49-F238E27FC236}">
                <a16:creationId xmlns:a16="http://schemas.microsoft.com/office/drawing/2014/main" id="{6A6F1B68-65E8-4EC3-824F-02658FD08B00}"/>
              </a:ext>
            </a:extLst>
          </p:cNvPr>
          <p:cNvSpPr/>
          <p:nvPr/>
        </p:nvSpPr>
        <p:spPr>
          <a:xfrm>
            <a:off x="181131" y="12954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Project Design</a:t>
            </a:r>
          </a:p>
        </p:txBody>
      </p:sp>
      <p:pic>
        <p:nvPicPr>
          <p:cNvPr id="6" name="Picture 5">
            <a:extLst>
              <a:ext uri="{FF2B5EF4-FFF2-40B4-BE49-F238E27FC236}">
                <a16:creationId xmlns:a16="http://schemas.microsoft.com/office/drawing/2014/main" id="{556CF6EA-2338-4672-B76D-E738D9DB7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95966"/>
            <a:ext cx="405439" cy="310414"/>
          </a:xfrm>
          <a:prstGeom prst="rect">
            <a:avLst/>
          </a:prstGeom>
        </p:spPr>
      </p:pic>
    </p:spTree>
    <p:extLst>
      <p:ext uri="{BB962C8B-B14F-4D97-AF65-F5344CB8AC3E}">
        <p14:creationId xmlns:p14="http://schemas.microsoft.com/office/powerpoint/2010/main" val="2245161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How to Define Events</a:t>
            </a:r>
          </a:p>
        </p:txBody>
      </p:sp>
      <p:pic>
        <p:nvPicPr>
          <p:cNvPr id="5" name="Content Placeholder 4"/>
          <p:cNvPicPr>
            <a:picLocks noGrp="1" noChangeAspect="1"/>
          </p:cNvPicPr>
          <p:nvPr>
            <p:ph idx="1"/>
          </p:nvPr>
        </p:nvPicPr>
        <p:blipFill>
          <a:blip r:embed="rId3"/>
          <a:stretch>
            <a:fillRect/>
          </a:stretch>
        </p:blipFill>
        <p:spPr>
          <a:xfrm>
            <a:off x="304800" y="1219200"/>
            <a:ext cx="6641219" cy="5012641"/>
          </a:xfrm>
          <a:prstGeom prst="rect">
            <a:avLst/>
          </a:prstGeom>
        </p:spPr>
      </p:pic>
      <p:sp>
        <p:nvSpPr>
          <p:cNvPr id="4" name="Speech Bubble: Rectangle 3">
            <a:extLst>
              <a:ext uri="{FF2B5EF4-FFF2-40B4-BE49-F238E27FC236}">
                <a16:creationId xmlns:a16="http://schemas.microsoft.com/office/drawing/2014/main" id="{B0F3A5D8-F86F-497F-ACB9-3C891D68BA82}"/>
              </a:ext>
            </a:extLst>
          </p:cNvPr>
          <p:cNvSpPr/>
          <p:nvPr/>
        </p:nvSpPr>
        <p:spPr>
          <a:xfrm>
            <a:off x="6858000" y="1981200"/>
            <a:ext cx="1893181" cy="1143000"/>
          </a:xfrm>
          <a:prstGeom prst="wedgeRectCallout">
            <a:avLst>
              <a:gd name="adj1" fmla="val -62807"/>
              <a:gd name="adj2" fmla="val 7251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Aft>
                <a:spcPts val="0"/>
              </a:spcAft>
              <a:defRPr/>
            </a:pPr>
            <a:r>
              <a:rPr lang="en-US" dirty="0">
                <a:latin typeface="Calibri" panose="020F0502020204030204" pitchFamily="34" charset="0"/>
                <a:cs typeface="Calibri" panose="020F0502020204030204" pitchFamily="34" charset="0"/>
              </a:rPr>
              <a:t>Unique event name is auto-generated.  </a:t>
            </a:r>
          </a:p>
        </p:txBody>
      </p:sp>
      <p:sp>
        <p:nvSpPr>
          <p:cNvPr id="6" name="Speech Bubble: Rectangle 5">
            <a:extLst>
              <a:ext uri="{FF2B5EF4-FFF2-40B4-BE49-F238E27FC236}">
                <a16:creationId xmlns:a16="http://schemas.microsoft.com/office/drawing/2014/main" id="{FB46FE89-00E3-4950-BA60-26CA488D16B4}"/>
              </a:ext>
            </a:extLst>
          </p:cNvPr>
          <p:cNvSpPr/>
          <p:nvPr/>
        </p:nvSpPr>
        <p:spPr>
          <a:xfrm>
            <a:off x="6981579" y="3876040"/>
            <a:ext cx="1893181" cy="1143000"/>
          </a:xfrm>
          <a:prstGeom prst="wedgeRectCallout">
            <a:avLst>
              <a:gd name="adj1" fmla="val -59587"/>
              <a:gd name="adj2" fmla="val 3073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Aft>
                <a:spcPts val="0"/>
              </a:spcAft>
              <a:defRPr/>
            </a:pPr>
            <a:r>
              <a:rPr lang="en-US" dirty="0">
                <a:latin typeface="Calibri" panose="020F0502020204030204" pitchFamily="34" charset="0"/>
                <a:cs typeface="Calibri" panose="020F0502020204030204" pitchFamily="34" charset="0"/>
              </a:rPr>
              <a:t>This is where you will find the event names for use in branching logic.</a:t>
            </a:r>
          </a:p>
        </p:txBody>
      </p:sp>
    </p:spTree>
    <p:extLst>
      <p:ext uri="{BB962C8B-B14F-4D97-AF65-F5344CB8AC3E}">
        <p14:creationId xmlns:p14="http://schemas.microsoft.com/office/powerpoint/2010/main" val="247867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Designate Instruments to Events</a:t>
            </a:r>
          </a:p>
        </p:txBody>
      </p:sp>
      <p:pic>
        <p:nvPicPr>
          <p:cNvPr id="4" name="Content Placeholder 3"/>
          <p:cNvPicPr>
            <a:picLocks noGrp="1" noChangeAspect="1"/>
          </p:cNvPicPr>
          <p:nvPr>
            <p:ph idx="1"/>
          </p:nvPr>
        </p:nvPicPr>
        <p:blipFill>
          <a:blip r:embed="rId3"/>
          <a:stretch>
            <a:fillRect/>
          </a:stretch>
        </p:blipFill>
        <p:spPr>
          <a:xfrm>
            <a:off x="457200" y="1392359"/>
            <a:ext cx="8123237" cy="3539882"/>
          </a:xfrm>
          <a:prstGeom prst="rect">
            <a:avLst/>
          </a:prstGeom>
        </p:spPr>
      </p:pic>
      <p:sp>
        <p:nvSpPr>
          <p:cNvPr id="5" name="TextBox 4"/>
          <p:cNvSpPr txBox="1"/>
          <p:nvPr/>
        </p:nvSpPr>
        <p:spPr>
          <a:xfrm>
            <a:off x="457199" y="4876800"/>
            <a:ext cx="8123237"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The event list and instrument mappings can be downloaded from one project and uploaded to another project.</a:t>
            </a:r>
          </a:p>
        </p:txBody>
      </p:sp>
    </p:spTree>
    <p:extLst>
      <p:ext uri="{BB962C8B-B14F-4D97-AF65-F5344CB8AC3E}">
        <p14:creationId xmlns:p14="http://schemas.microsoft.com/office/powerpoint/2010/main" val="3500021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Set Up a Survey</a:t>
            </a:r>
          </a:p>
        </p:txBody>
      </p:sp>
      <p:sp>
        <p:nvSpPr>
          <p:cNvPr id="3" name="Content Placeholder 2"/>
          <p:cNvSpPr>
            <a:spLocks noGrp="1"/>
          </p:cNvSpPr>
          <p:nvPr>
            <p:ph idx="1"/>
          </p:nvPr>
        </p:nvSpPr>
        <p:spPr>
          <a:xfrm>
            <a:off x="304800" y="1447800"/>
            <a:ext cx="8610599" cy="4876800"/>
          </a:xfrm>
        </p:spPr>
        <p:txBody>
          <a:bodyPr/>
          <a:lstStyle/>
          <a:p>
            <a:pPr marL="0" indent="0">
              <a:buNone/>
            </a:pPr>
            <a:r>
              <a:rPr lang="en-US" dirty="0">
                <a:latin typeface="Calibri" panose="020F0502020204030204" pitchFamily="34" charset="0"/>
                <a:cs typeface="Calibri" panose="020F0502020204030204" pitchFamily="34" charset="0"/>
              </a:rPr>
              <a:t>Enable any form as a survey in On-line Designer</a:t>
            </a:r>
          </a:p>
          <a:p>
            <a:pPr marL="914400" lvl="1" indent="-514350">
              <a:buFont typeface="+mj-lt"/>
              <a:buAutoNum type="arabicPeriod"/>
            </a:pPr>
            <a:r>
              <a:rPr lang="en-US" dirty="0">
                <a:latin typeface="Calibri" panose="020F0502020204030204" pitchFamily="34" charset="0"/>
                <a:cs typeface="Calibri" panose="020F0502020204030204" pitchFamily="34" charset="0"/>
              </a:rPr>
              <a:t>Open survey setting </a:t>
            </a:r>
          </a:p>
          <a:p>
            <a:pPr marL="914400" lvl="1" indent="-514350">
              <a:buFont typeface="+mj-lt"/>
              <a:buAutoNum type="arabicPeriod"/>
            </a:pPr>
            <a:r>
              <a:rPr lang="en-US" dirty="0">
                <a:latin typeface="Calibri" panose="020F0502020204030204" pitchFamily="34" charset="0"/>
                <a:cs typeface="Calibri" panose="020F0502020204030204" pitchFamily="34" charset="0"/>
              </a:rPr>
              <a:t>Configure the survey</a:t>
            </a:r>
          </a:p>
          <a:p>
            <a:pPr marL="400050" lvl="1" indent="0">
              <a:buNone/>
            </a:pPr>
            <a:endParaRPr lang="en-US" sz="1050" dirty="0">
              <a:latin typeface="Calibri" panose="020F0502020204030204" pitchFamily="34" charset="0"/>
              <a:cs typeface="Calibri" panose="020F0502020204030204" pitchFamily="34" charset="0"/>
            </a:endParaRPr>
          </a:p>
          <a:p>
            <a:pPr marL="0" indent="0">
              <a:buNone/>
            </a:pPr>
            <a:r>
              <a:rPr lang="en-US" u="sng" dirty="0">
                <a:latin typeface="Calibri" panose="020F0502020204030204" pitchFamily="34" charset="0"/>
                <a:cs typeface="Calibri" panose="020F0502020204030204" pitchFamily="34" charset="0"/>
              </a:rPr>
              <a:t>Survey features:</a:t>
            </a:r>
          </a:p>
          <a:p>
            <a:pPr lvl="1"/>
            <a:r>
              <a:rPr lang="en-US" dirty="0">
                <a:latin typeface="Calibri" panose="020F0502020204030204" pitchFamily="34" charset="0"/>
                <a:cs typeface="Calibri" panose="020F0502020204030204" pitchFamily="34" charset="0"/>
              </a:rPr>
              <a:t>Schedule automated survey invitations</a:t>
            </a:r>
          </a:p>
          <a:p>
            <a:pPr lvl="1"/>
            <a:r>
              <a:rPr lang="en-US" dirty="0">
                <a:latin typeface="Calibri" panose="020F0502020204030204" pitchFamily="34" charset="0"/>
                <a:cs typeface="Calibri" panose="020F0502020204030204" pitchFamily="34" charset="0"/>
              </a:rPr>
              <a:t>Set up a survey queue</a:t>
            </a:r>
          </a:p>
          <a:p>
            <a:pPr lvl="1"/>
            <a:r>
              <a:rPr lang="en-US" dirty="0">
                <a:latin typeface="Calibri" panose="020F0502020204030204" pitchFamily="34" charset="0"/>
                <a:cs typeface="Calibri" panose="020F0502020204030204" pitchFamily="34" charset="0"/>
              </a:rPr>
              <a:t>Create unique login code for survey respondents </a:t>
            </a:r>
          </a:p>
          <a:p>
            <a:pPr lvl="1"/>
            <a:r>
              <a:rPr lang="en-US" dirty="0">
                <a:latin typeface="Calibri" panose="020F0502020204030204" pitchFamily="34" charset="0"/>
                <a:cs typeface="Calibri" panose="020F0502020204030204" pitchFamily="34" charset="0"/>
              </a:rPr>
              <a:t>Set up researcher notifications upon survey completion</a:t>
            </a:r>
          </a:p>
          <a:p>
            <a:pPr marL="457200" lvl="1"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80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Send Surveys to Participants</a:t>
            </a:r>
          </a:p>
        </p:txBody>
      </p:sp>
      <p:sp>
        <p:nvSpPr>
          <p:cNvPr id="3" name="Content Placeholder 2"/>
          <p:cNvSpPr>
            <a:spLocks noGrp="1"/>
          </p:cNvSpPr>
          <p:nvPr>
            <p:ph idx="1"/>
          </p:nvPr>
        </p:nvSpPr>
        <p:spPr>
          <a:xfrm>
            <a:off x="762000" y="1447800"/>
            <a:ext cx="8153400" cy="4724400"/>
          </a:xfrm>
        </p:spPr>
        <p:txBody>
          <a:bodyPr/>
          <a:lstStyle/>
          <a:p>
            <a:pPr marL="971550" lvl="1" indent="-514350">
              <a:buFont typeface="+mj-lt"/>
              <a:buAutoNum type="arabicPeriod"/>
            </a:pPr>
            <a:r>
              <a:rPr lang="en-US" dirty="0">
                <a:latin typeface="Calibri" panose="020F0502020204030204" pitchFamily="34" charset="0"/>
                <a:cs typeface="Calibri" panose="020F0502020204030204" pitchFamily="34" charset="0"/>
              </a:rPr>
              <a:t>Public link: survey must be the first form. Record will be created as each survey is completed</a:t>
            </a:r>
          </a:p>
          <a:p>
            <a:pPr marL="971550" lvl="1" indent="-514350">
              <a:buFont typeface="+mj-lt"/>
              <a:buAutoNum type="arabicPeriod"/>
            </a:pPr>
            <a:r>
              <a:rPr lang="en-US" dirty="0">
                <a:latin typeface="Calibri" panose="020F0502020204030204" pitchFamily="34" charset="0"/>
                <a:cs typeface="Calibri" panose="020F0502020204030204" pitchFamily="34" charset="0"/>
              </a:rPr>
              <a:t>Designate an email field for sending survey (recommended method)</a:t>
            </a:r>
          </a:p>
          <a:p>
            <a:pPr marL="971550" lvl="1" indent="-514350">
              <a:buFont typeface="+mj-lt"/>
              <a:buAutoNum type="arabicPeriod"/>
            </a:pPr>
            <a:r>
              <a:rPr lang="en-US" dirty="0">
                <a:latin typeface="Calibri" panose="020F0502020204030204" pitchFamily="34" charset="0"/>
                <a:cs typeface="Calibri" panose="020F0502020204030204" pitchFamily="34" charset="0"/>
              </a:rPr>
              <a:t>Add participants to ‘Manage survey participants’ page</a:t>
            </a:r>
          </a:p>
        </p:txBody>
      </p:sp>
      <p:sp>
        <p:nvSpPr>
          <p:cNvPr id="4" name="Speech Bubble: Rectangle 3">
            <a:extLst>
              <a:ext uri="{FF2B5EF4-FFF2-40B4-BE49-F238E27FC236}">
                <a16:creationId xmlns:a16="http://schemas.microsoft.com/office/drawing/2014/main" id="{518E813D-8EC1-4C9C-BADA-4D71CE86F3AA}"/>
              </a:ext>
            </a:extLst>
          </p:cNvPr>
          <p:cNvSpPr/>
          <p:nvPr/>
        </p:nvSpPr>
        <p:spPr>
          <a:xfrm>
            <a:off x="443319" y="4572000"/>
            <a:ext cx="8445500" cy="1447800"/>
          </a:xfrm>
          <a:prstGeom prst="wedgeRectCallout">
            <a:avLst>
              <a:gd name="adj1" fmla="val -15015"/>
              <a:gd name="adj2" fmla="val 1473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REDCap has many advanced features that can be used for setting up surveys. </a:t>
            </a:r>
          </a:p>
          <a:p>
            <a:pPr algn="ctr"/>
            <a:r>
              <a:rPr lang="en-US" sz="2800" dirty="0">
                <a:latin typeface="Calibri" panose="020F0502020204030204" pitchFamily="34" charset="0"/>
                <a:cs typeface="Calibri" panose="020F0502020204030204" pitchFamily="34" charset="0"/>
              </a:rPr>
              <a:t>This will be covered in the survey training.</a:t>
            </a:r>
          </a:p>
        </p:txBody>
      </p:sp>
      <p:sp>
        <p:nvSpPr>
          <p:cNvPr id="5" name="Speech Bubble: Rectangle 4">
            <a:extLst>
              <a:ext uri="{FF2B5EF4-FFF2-40B4-BE49-F238E27FC236}">
                <a16:creationId xmlns:a16="http://schemas.microsoft.com/office/drawing/2014/main" id="{A94157AC-E98A-43C8-9A17-684D0169F9E9}"/>
              </a:ext>
            </a:extLst>
          </p:cNvPr>
          <p:cNvSpPr/>
          <p:nvPr/>
        </p:nvSpPr>
        <p:spPr>
          <a:xfrm>
            <a:off x="181131" y="12954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Surveys</a:t>
            </a:r>
          </a:p>
        </p:txBody>
      </p:sp>
      <p:pic>
        <p:nvPicPr>
          <p:cNvPr id="6" name="Picture 5">
            <a:extLst>
              <a:ext uri="{FF2B5EF4-FFF2-40B4-BE49-F238E27FC236}">
                <a16:creationId xmlns:a16="http://schemas.microsoft.com/office/drawing/2014/main" id="{BADA9A4A-CA46-4764-9BBD-3EF60E1B4C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26" y="1371600"/>
            <a:ext cx="405439" cy="310414"/>
          </a:xfrm>
          <a:prstGeom prst="rect">
            <a:avLst/>
          </a:prstGeom>
        </p:spPr>
      </p:pic>
    </p:spTree>
    <p:extLst>
      <p:ext uri="{BB962C8B-B14F-4D97-AF65-F5344CB8AC3E}">
        <p14:creationId xmlns:p14="http://schemas.microsoft.com/office/powerpoint/2010/main" val="99554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How to Set Up your Project</a:t>
            </a:r>
          </a:p>
        </p:txBody>
      </p:sp>
      <p:pic>
        <p:nvPicPr>
          <p:cNvPr id="5" name="Picture 4"/>
          <p:cNvPicPr>
            <a:picLocks noChangeAspect="1"/>
          </p:cNvPicPr>
          <p:nvPr/>
        </p:nvPicPr>
        <p:blipFill>
          <a:blip r:embed="rId3"/>
          <a:stretch>
            <a:fillRect/>
          </a:stretch>
        </p:blipFill>
        <p:spPr>
          <a:xfrm>
            <a:off x="1962686" y="1219200"/>
            <a:ext cx="5218628" cy="5182049"/>
          </a:xfrm>
          <a:prstGeom prst="rect">
            <a:avLst/>
          </a:prstGeom>
        </p:spPr>
      </p:pic>
      <p:sp>
        <p:nvSpPr>
          <p:cNvPr id="3" name="Rectangle 2">
            <a:extLst>
              <a:ext uri="{FF2B5EF4-FFF2-40B4-BE49-F238E27FC236}">
                <a16:creationId xmlns:a16="http://schemas.microsoft.com/office/drawing/2014/main" id="{427DA44B-78D3-4E6D-8C3E-378DFE694540}"/>
              </a:ext>
            </a:extLst>
          </p:cNvPr>
          <p:cNvSpPr/>
          <p:nvPr/>
        </p:nvSpPr>
        <p:spPr>
          <a:xfrm>
            <a:off x="1962686" y="4724400"/>
            <a:ext cx="5352514" cy="1829249"/>
          </a:xfrm>
          <a:prstGeom prst="rect">
            <a:avLst/>
          </a:prstGeom>
          <a:noFill/>
          <a:ln w="508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94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76200"/>
            <a:ext cx="7454900" cy="914400"/>
          </a:xfrm>
        </p:spPr>
        <p:txBody>
          <a:bodyPr/>
          <a:lstStyle/>
          <a:p>
            <a:r>
              <a:rPr lang="en-US" dirty="0">
                <a:latin typeface="Calibri" panose="020F0502020204030204" pitchFamily="34" charset="0"/>
                <a:cs typeface="Calibri" panose="020F0502020204030204" pitchFamily="34" charset="0"/>
              </a:rPr>
              <a:t>Optional Modules: Repeatable Instruments </a:t>
            </a:r>
          </a:p>
        </p:txBody>
      </p:sp>
      <p:pic>
        <p:nvPicPr>
          <p:cNvPr id="5" name="Picture 4"/>
          <p:cNvPicPr>
            <a:picLocks noChangeAspect="1"/>
          </p:cNvPicPr>
          <p:nvPr/>
        </p:nvPicPr>
        <p:blipFill>
          <a:blip r:embed="rId3"/>
          <a:stretch>
            <a:fillRect/>
          </a:stretch>
        </p:blipFill>
        <p:spPr>
          <a:xfrm>
            <a:off x="2473960" y="1752600"/>
            <a:ext cx="6629400" cy="4313693"/>
          </a:xfrm>
          <a:prstGeom prst="rect">
            <a:avLst/>
          </a:prstGeom>
        </p:spPr>
      </p:pic>
      <p:sp>
        <p:nvSpPr>
          <p:cNvPr id="6" name="Speech Bubble: Rectangle 5">
            <a:extLst>
              <a:ext uri="{FF2B5EF4-FFF2-40B4-BE49-F238E27FC236}">
                <a16:creationId xmlns:a16="http://schemas.microsoft.com/office/drawing/2014/main" id="{2D39DC0A-0281-4137-9649-211E4FF92045}"/>
              </a:ext>
            </a:extLst>
          </p:cNvPr>
          <p:cNvSpPr/>
          <p:nvPr/>
        </p:nvSpPr>
        <p:spPr>
          <a:xfrm>
            <a:off x="76200" y="1722120"/>
            <a:ext cx="2362200" cy="4313693"/>
          </a:xfrm>
          <a:prstGeom prst="wedgeRectCallout">
            <a:avLst>
              <a:gd name="adj1" fmla="val -15015"/>
              <a:gd name="adj2" fmla="val 1473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REDCap can repeat a data collection instrument or an entire event an unlimited number of times without having to pre-specify the frequency.</a:t>
            </a:r>
          </a:p>
        </p:txBody>
      </p:sp>
    </p:spTree>
    <p:extLst>
      <p:ext uri="{BB962C8B-B14F-4D97-AF65-F5344CB8AC3E}">
        <p14:creationId xmlns:p14="http://schemas.microsoft.com/office/powerpoint/2010/main" val="206002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14748"/>
            <a:ext cx="7454900" cy="914400"/>
          </a:xfrm>
        </p:spPr>
        <p:txBody>
          <a:bodyPr/>
          <a:lstStyle/>
          <a:p>
            <a:r>
              <a:rPr lang="en-US" dirty="0">
                <a:latin typeface="Calibri" panose="020F0502020204030204" pitchFamily="34" charset="0"/>
                <a:cs typeface="Calibri" panose="020F0502020204030204" pitchFamily="34" charset="0"/>
              </a:rPr>
              <a:t>How do I get set up in REDCap?</a:t>
            </a:r>
          </a:p>
        </p:txBody>
      </p:sp>
      <p:sp>
        <p:nvSpPr>
          <p:cNvPr id="3" name="Content Placeholder 2"/>
          <p:cNvSpPr>
            <a:spLocks noGrp="1"/>
          </p:cNvSpPr>
          <p:nvPr>
            <p:ph idx="1"/>
          </p:nvPr>
        </p:nvSpPr>
        <p:spPr>
          <a:xfrm>
            <a:off x="1644895" y="1447800"/>
            <a:ext cx="7346705" cy="4876800"/>
          </a:xfrm>
        </p:spPr>
        <p:txBody>
          <a:bodyPr/>
          <a:lstStyle/>
          <a:p>
            <a:pPr>
              <a:spcAft>
                <a:spcPts val="1200"/>
              </a:spcAft>
              <a:tabLst>
                <a:tab pos="6797675" algn="l"/>
              </a:tabLst>
            </a:pPr>
            <a:r>
              <a:rPr lang="en-US" dirty="0">
                <a:latin typeface="Calibri" panose="020F0502020204030204" pitchFamily="34" charset="0"/>
                <a:cs typeface="Calibri" panose="020F0502020204030204" pitchFamily="34" charset="0"/>
              </a:rPr>
              <a:t>To request a new account, select </a:t>
            </a:r>
            <a:r>
              <a:rPr lang="en-US" dirty="0">
                <a:latin typeface="Calibri" panose="020F0502020204030204" pitchFamily="34" charset="0"/>
                <a:cs typeface="Calibri" panose="020F0502020204030204" pitchFamily="34" charset="0"/>
                <a:hlinkClick r:id="rId3"/>
              </a:rPr>
              <a:t>Request Study Account</a:t>
            </a:r>
            <a:r>
              <a:rPr lang="en-US" dirty="0">
                <a:latin typeface="Calibri" panose="020F0502020204030204" pitchFamily="34" charset="0"/>
                <a:cs typeface="Calibri" panose="020F0502020204030204" pitchFamily="34" charset="0"/>
              </a:rPr>
              <a:t> on the REDCap@ Yale portal website.</a:t>
            </a:r>
          </a:p>
          <a:p>
            <a:r>
              <a:rPr lang="en-US" dirty="0">
                <a:latin typeface="Calibri" panose="020F0502020204030204" pitchFamily="34" charset="0"/>
                <a:cs typeface="Calibri" panose="020F0502020204030204" pitchFamily="34" charset="0"/>
              </a:rPr>
              <a:t>Two REDCap implementations available:</a:t>
            </a:r>
          </a:p>
          <a:p>
            <a:pPr lvl="8"/>
            <a:endParaRPr lang="en-US" sz="1200" dirty="0"/>
          </a:p>
          <a:p>
            <a:pPr marL="457200" lvl="1" indent="0">
              <a:buNone/>
            </a:pPr>
            <a:endParaRPr lang="en-US" dirty="0"/>
          </a:p>
        </p:txBody>
      </p:sp>
      <p:pic>
        <p:nvPicPr>
          <p:cNvPr id="6" name="Picture 5">
            <a:extLst>
              <a:ext uri="{FF2B5EF4-FFF2-40B4-BE49-F238E27FC236}">
                <a16:creationId xmlns:a16="http://schemas.microsoft.com/office/drawing/2014/main" id="{DBCE316F-2661-4242-B906-F161D611586B}"/>
              </a:ext>
            </a:extLst>
          </p:cNvPr>
          <p:cNvPicPr>
            <a:picLocks noChangeAspect="1"/>
          </p:cNvPicPr>
          <p:nvPr/>
        </p:nvPicPr>
        <p:blipFill>
          <a:blip r:embed="rId4"/>
          <a:stretch>
            <a:fillRect/>
          </a:stretch>
        </p:blipFill>
        <p:spPr>
          <a:xfrm>
            <a:off x="2514600" y="3845745"/>
            <a:ext cx="5181600" cy="760537"/>
          </a:xfrm>
          <a:prstGeom prst="rect">
            <a:avLst/>
          </a:prstGeom>
        </p:spPr>
      </p:pic>
      <p:pic>
        <p:nvPicPr>
          <p:cNvPr id="8" name="Picture 7">
            <a:extLst>
              <a:ext uri="{FF2B5EF4-FFF2-40B4-BE49-F238E27FC236}">
                <a16:creationId xmlns:a16="http://schemas.microsoft.com/office/drawing/2014/main" id="{BAEDC0EB-FAD1-4E73-B696-0CF398DEEDA6}"/>
              </a:ext>
            </a:extLst>
          </p:cNvPr>
          <p:cNvPicPr>
            <a:picLocks noChangeAspect="1"/>
          </p:cNvPicPr>
          <p:nvPr/>
        </p:nvPicPr>
        <p:blipFill>
          <a:blip r:embed="rId5"/>
          <a:stretch>
            <a:fillRect/>
          </a:stretch>
        </p:blipFill>
        <p:spPr>
          <a:xfrm>
            <a:off x="3505200" y="4953000"/>
            <a:ext cx="4902001" cy="760537"/>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3E499BC1-9360-4B35-8D21-74FE7FA67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577" y="1501569"/>
            <a:ext cx="1381318" cy="1305107"/>
          </a:xfrm>
          <a:prstGeom prst="rect">
            <a:avLst/>
          </a:prstGeom>
        </p:spPr>
      </p:pic>
    </p:spTree>
    <p:extLst>
      <p:ext uri="{BB962C8B-B14F-4D97-AF65-F5344CB8AC3E}">
        <p14:creationId xmlns:p14="http://schemas.microsoft.com/office/powerpoint/2010/main" val="779351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12100" cy="914400"/>
          </a:xfrm>
        </p:spPr>
        <p:txBody>
          <a:bodyPr/>
          <a:lstStyle/>
          <a:p>
            <a:r>
              <a:rPr lang="en-US" dirty="0">
                <a:latin typeface="Calibri" panose="020F0502020204030204" pitchFamily="34" charset="0"/>
                <a:cs typeface="Calibri" panose="020F0502020204030204" pitchFamily="34" charset="0"/>
              </a:rPr>
              <a:t>Optional Modules: Repeatable Instruments</a:t>
            </a:r>
          </a:p>
        </p:txBody>
      </p:sp>
      <p:sp>
        <p:nvSpPr>
          <p:cNvPr id="5" name="Content Placeholder 4"/>
          <p:cNvSpPr>
            <a:spLocks noGrp="1"/>
          </p:cNvSpPr>
          <p:nvPr>
            <p:ph idx="1"/>
          </p:nvPr>
        </p:nvSpPr>
        <p:spPr>
          <a:xfrm>
            <a:off x="1371600" y="1371600"/>
            <a:ext cx="7408068" cy="4660900"/>
          </a:xfrm>
        </p:spPr>
        <p:txBody>
          <a:bodyPr/>
          <a:lstStyle/>
          <a:p>
            <a:r>
              <a:rPr lang="en-US" dirty="0">
                <a:latin typeface="Calibri" panose="020F0502020204030204" pitchFamily="34" charset="0"/>
                <a:cs typeface="Calibri" panose="020F0502020204030204" pitchFamily="34" charset="0"/>
              </a:rPr>
              <a:t>Repeatable instruments shown on record home page:</a:t>
            </a:r>
          </a:p>
          <a:p>
            <a:pPr marL="0" indent="0">
              <a:buNone/>
            </a:pP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297398" y="2438400"/>
            <a:ext cx="8846602" cy="3517900"/>
          </a:xfrm>
          <a:prstGeom prst="rect">
            <a:avLst/>
          </a:prstGeom>
        </p:spPr>
      </p:pic>
      <p:sp>
        <p:nvSpPr>
          <p:cNvPr id="6" name="Speech Bubble: Rectangle 5">
            <a:extLst>
              <a:ext uri="{FF2B5EF4-FFF2-40B4-BE49-F238E27FC236}">
                <a16:creationId xmlns:a16="http://schemas.microsoft.com/office/drawing/2014/main" id="{4789C283-2705-48C0-89AE-0BA5A947DFEC}"/>
              </a:ext>
            </a:extLst>
          </p:cNvPr>
          <p:cNvSpPr/>
          <p:nvPr/>
        </p:nvSpPr>
        <p:spPr>
          <a:xfrm>
            <a:off x="181131" y="1295400"/>
            <a:ext cx="1021830" cy="9144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Project Design</a:t>
            </a:r>
          </a:p>
        </p:txBody>
      </p:sp>
      <p:pic>
        <p:nvPicPr>
          <p:cNvPr id="7" name="Picture 6">
            <a:extLst>
              <a:ext uri="{FF2B5EF4-FFF2-40B4-BE49-F238E27FC236}">
                <a16:creationId xmlns:a16="http://schemas.microsoft.com/office/drawing/2014/main" id="{5A96A61E-E33E-4C5C-8295-AB7F32020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326" y="1371600"/>
            <a:ext cx="405439" cy="310414"/>
          </a:xfrm>
          <a:prstGeom prst="rect">
            <a:avLst/>
          </a:prstGeom>
        </p:spPr>
      </p:pic>
    </p:spTree>
    <p:extLst>
      <p:ext uri="{BB962C8B-B14F-4D97-AF65-F5344CB8AC3E}">
        <p14:creationId xmlns:p14="http://schemas.microsoft.com/office/powerpoint/2010/main" val="1879854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351467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FINAL STEPS BEFORE IMPLEMENTATION: </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USER RIGHTS AND TESTING </a:t>
            </a:r>
          </a:p>
        </p:txBody>
      </p:sp>
    </p:spTree>
    <p:extLst>
      <p:ext uri="{BB962C8B-B14F-4D97-AF65-F5344CB8AC3E}">
        <p14:creationId xmlns:p14="http://schemas.microsoft.com/office/powerpoint/2010/main" val="2240340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altLang="en-US" dirty="0">
                <a:latin typeface="Calibri" panose="020F0502020204030204" pitchFamily="34" charset="0"/>
                <a:cs typeface="Calibri" panose="020F0502020204030204" pitchFamily="34" charset="0"/>
              </a:rPr>
              <a:t>Granting User Rights in REDCap: </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Individual Users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524000"/>
            <a:ext cx="7615088" cy="4356100"/>
          </a:xfrm>
        </p:spPr>
        <p:txBody>
          <a:bodyPr/>
          <a:lstStyle/>
          <a:p>
            <a:pPr fontAlgn="auto">
              <a:spcAft>
                <a:spcPts val="0"/>
              </a:spcAft>
              <a:defRPr/>
            </a:pPr>
            <a:r>
              <a:rPr lang="en-US" sz="2400" dirty="0">
                <a:latin typeface="Calibri" panose="020F0502020204030204" pitchFamily="34" charset="0"/>
                <a:cs typeface="Calibri" panose="020F0502020204030204" pitchFamily="34" charset="0"/>
              </a:rPr>
              <a:t>User access can be set up by  “Custom Right” or “Role Based” access</a:t>
            </a:r>
          </a:p>
          <a:p>
            <a:pPr fontAlgn="auto">
              <a:spcAft>
                <a:spcPts val="0"/>
              </a:spcAft>
              <a:defRPr/>
            </a:pPr>
            <a:r>
              <a:rPr lang="en-US" sz="2400" u="sng" dirty="0">
                <a:latin typeface="Calibri" panose="020F0502020204030204" pitchFamily="34" charset="0"/>
                <a:cs typeface="Calibri" panose="020F0502020204030204" pitchFamily="34" charset="0"/>
              </a:rPr>
              <a:t>Best Practice</a:t>
            </a:r>
            <a:r>
              <a:rPr lang="en-US" sz="2400" dirty="0">
                <a:latin typeface="Calibri" panose="020F0502020204030204" pitchFamily="34" charset="0"/>
                <a:cs typeface="Calibri" panose="020F0502020204030204" pitchFamily="34" charset="0"/>
              </a:rPr>
              <a:t>: “Role Based” access </a:t>
            </a:r>
          </a:p>
          <a:p>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33512" y="3189310"/>
            <a:ext cx="2811787" cy="3241087"/>
          </a:xfrm>
          <a:prstGeom prst="rect">
            <a:avLst/>
          </a:prstGeom>
        </p:spPr>
      </p:pic>
      <p:pic>
        <p:nvPicPr>
          <p:cNvPr id="7" name="Picture 6"/>
          <p:cNvPicPr>
            <a:picLocks noChangeAspect="1"/>
          </p:cNvPicPr>
          <p:nvPr/>
        </p:nvPicPr>
        <p:blipFill>
          <a:blip r:embed="rId4"/>
          <a:stretch>
            <a:fillRect/>
          </a:stretch>
        </p:blipFill>
        <p:spPr>
          <a:xfrm>
            <a:off x="3263907" y="3315845"/>
            <a:ext cx="5466248" cy="2839403"/>
          </a:xfrm>
          <a:prstGeom prst="rect">
            <a:avLst/>
          </a:prstGeom>
        </p:spPr>
      </p:pic>
      <p:sp>
        <p:nvSpPr>
          <p:cNvPr id="8" name="Speech Bubble: Rectangle 7">
            <a:extLst>
              <a:ext uri="{FF2B5EF4-FFF2-40B4-BE49-F238E27FC236}">
                <a16:creationId xmlns:a16="http://schemas.microsoft.com/office/drawing/2014/main" id="{C82E280F-639B-4416-96F2-458BED4D2ABB}"/>
              </a:ext>
            </a:extLst>
          </p:cNvPr>
          <p:cNvSpPr/>
          <p:nvPr/>
        </p:nvSpPr>
        <p:spPr>
          <a:xfrm>
            <a:off x="181131" y="1295400"/>
            <a:ext cx="1021830" cy="9906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Data Security &amp; Protection</a:t>
            </a:r>
          </a:p>
        </p:txBody>
      </p:sp>
      <p:pic>
        <p:nvPicPr>
          <p:cNvPr id="9" name="Picture 8">
            <a:extLst>
              <a:ext uri="{FF2B5EF4-FFF2-40B4-BE49-F238E27FC236}">
                <a16:creationId xmlns:a16="http://schemas.microsoft.com/office/drawing/2014/main" id="{D598D9C4-62CE-40D3-A255-D9916ED8F6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326" y="1363248"/>
            <a:ext cx="405439" cy="310414"/>
          </a:xfrm>
          <a:prstGeom prst="rect">
            <a:avLst/>
          </a:prstGeom>
        </p:spPr>
      </p:pic>
    </p:spTree>
    <p:extLst>
      <p:ext uri="{BB962C8B-B14F-4D97-AF65-F5344CB8AC3E}">
        <p14:creationId xmlns:p14="http://schemas.microsoft.com/office/powerpoint/2010/main" val="3362644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54900" cy="914400"/>
          </a:xfrm>
        </p:spPr>
        <p:txBody>
          <a:bodyPr/>
          <a:lstStyle/>
          <a:p>
            <a:r>
              <a:rPr lang="en-US" dirty="0">
                <a:latin typeface="Calibri" panose="020F0502020204030204" pitchFamily="34" charset="0"/>
                <a:cs typeface="Calibri" panose="020F0502020204030204" pitchFamily="34" charset="0"/>
              </a:rPr>
              <a:t>Granting User Rights in REDCap: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Individual Users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84871" y="1237237"/>
            <a:ext cx="5573857" cy="5190173"/>
          </a:xfrm>
          <a:prstGeom prst="rect">
            <a:avLst/>
          </a:prstGeom>
        </p:spPr>
      </p:pic>
      <p:sp>
        <p:nvSpPr>
          <p:cNvPr id="3" name="Rectangle 2">
            <a:extLst>
              <a:ext uri="{FF2B5EF4-FFF2-40B4-BE49-F238E27FC236}">
                <a16:creationId xmlns:a16="http://schemas.microsoft.com/office/drawing/2014/main" id="{A6C46974-E247-4C5D-9429-30B4ABED32C4}"/>
              </a:ext>
            </a:extLst>
          </p:cNvPr>
          <p:cNvSpPr/>
          <p:nvPr/>
        </p:nvSpPr>
        <p:spPr>
          <a:xfrm>
            <a:off x="5758728" y="1295400"/>
            <a:ext cx="3115914" cy="2308324"/>
          </a:xfrm>
          <a:prstGeom prst="rect">
            <a:avLst/>
          </a:prstGeom>
          <a:solidFill>
            <a:schemeClr val="bg1"/>
          </a:solidFill>
        </p:spPr>
        <p:txBody>
          <a:bodyPr wrap="square">
            <a:spAutoFit/>
          </a:bodyPr>
          <a:lstStyle/>
          <a:p>
            <a:pPr fontAlgn="auto">
              <a:spcAft>
                <a:spcPts val="0"/>
              </a:spcAft>
              <a:defRPr/>
            </a:pPr>
            <a:r>
              <a:rPr lang="en-US" sz="2400" dirty="0">
                <a:latin typeface="Calibri" panose="020F0502020204030204" pitchFamily="34" charset="0"/>
                <a:cs typeface="Calibri" panose="020F0502020204030204" pitchFamily="34" charset="0"/>
              </a:rPr>
              <a:t>Basic Rights =  Access to the Project </a:t>
            </a:r>
          </a:p>
          <a:p>
            <a:pPr fontAlgn="auto">
              <a:spcAft>
                <a:spcPts val="0"/>
              </a:spcAft>
              <a:defRPr/>
            </a:pPr>
            <a:endParaRPr lang="en-US" sz="2400" dirty="0">
              <a:latin typeface="Calibri" panose="020F0502020204030204" pitchFamily="34" charset="0"/>
              <a:cs typeface="Calibri" panose="020F0502020204030204" pitchFamily="34" charset="0"/>
            </a:endParaRPr>
          </a:p>
          <a:p>
            <a:pPr fontAlgn="auto">
              <a:spcAft>
                <a:spcPts val="0"/>
              </a:spcAft>
              <a:defRPr/>
            </a:pPr>
            <a:r>
              <a:rPr lang="en-US" sz="2400" dirty="0">
                <a:latin typeface="Calibri" panose="020F0502020204030204" pitchFamily="34" charset="0"/>
                <a:cs typeface="Calibri" panose="020F0502020204030204" pitchFamily="34" charset="0"/>
              </a:rPr>
              <a:t>Data Viewing Rights = Access to Individual Forms</a:t>
            </a:r>
          </a:p>
        </p:txBody>
      </p:sp>
      <p:sp>
        <p:nvSpPr>
          <p:cNvPr id="5" name="Speech Bubble: Rectangle 4">
            <a:extLst>
              <a:ext uri="{FF2B5EF4-FFF2-40B4-BE49-F238E27FC236}">
                <a16:creationId xmlns:a16="http://schemas.microsoft.com/office/drawing/2014/main" id="{B64DD1A7-8278-4767-9316-E29D6D241E3C}"/>
              </a:ext>
            </a:extLst>
          </p:cNvPr>
          <p:cNvSpPr/>
          <p:nvPr/>
        </p:nvSpPr>
        <p:spPr>
          <a:xfrm>
            <a:off x="2971799" y="4038600"/>
            <a:ext cx="5791200" cy="2299291"/>
          </a:xfrm>
          <a:prstGeom prst="wedgeRectCallout">
            <a:avLst>
              <a:gd name="adj1" fmla="val -15015"/>
              <a:gd name="adj2" fmla="val 1473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800" dirty="0">
                <a:latin typeface="Calibri" panose="020F0502020204030204" pitchFamily="34" charset="0"/>
                <a:cs typeface="Calibri" panose="020F0502020204030204" pitchFamily="34" charset="0"/>
              </a:rPr>
              <a:t>Exporting data is NOT linked to Data Entry Rights. User with Full Export Rights can export ALL data from the data collection instruments.</a:t>
            </a:r>
          </a:p>
        </p:txBody>
      </p:sp>
    </p:spTree>
    <p:extLst>
      <p:ext uri="{BB962C8B-B14F-4D97-AF65-F5344CB8AC3E}">
        <p14:creationId xmlns:p14="http://schemas.microsoft.com/office/powerpoint/2010/main" val="4263007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Granting User Rights in REDCap:</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Data Access Groups (DAGs)</a:t>
            </a:r>
          </a:p>
        </p:txBody>
      </p:sp>
      <p:sp>
        <p:nvSpPr>
          <p:cNvPr id="3" name="Content Placeholder 2"/>
          <p:cNvSpPr>
            <a:spLocks noGrp="1"/>
          </p:cNvSpPr>
          <p:nvPr>
            <p:ph idx="1"/>
          </p:nvPr>
        </p:nvSpPr>
        <p:spPr>
          <a:xfrm>
            <a:off x="1066799" y="1295400"/>
            <a:ext cx="7922705" cy="4813300"/>
          </a:xfrm>
        </p:spPr>
        <p:txBody>
          <a:bodyPr/>
          <a:lstStyle/>
          <a:p>
            <a:r>
              <a:rPr lang="en-US" altLang="en-US" sz="2400" dirty="0">
                <a:latin typeface="Calibri" panose="020F0502020204030204" pitchFamily="34" charset="0"/>
                <a:cs typeface="Calibri" panose="020F0502020204030204" pitchFamily="34" charset="0"/>
              </a:rPr>
              <a:t>“Data Access Group” is an advanced feature that is useful for multi-center trials and collaborations, especially for HIPAA compliance.</a:t>
            </a:r>
          </a:p>
          <a:p>
            <a:r>
              <a:rPr lang="en-US" altLang="en-US" sz="2400" dirty="0">
                <a:latin typeface="Calibri" panose="020F0502020204030204" pitchFamily="34" charset="0"/>
                <a:cs typeface="Calibri" panose="020F0502020204030204" pitchFamily="34" charset="0"/>
              </a:rPr>
              <a:t>Users in a particular Data Access Group can only see records entered by other users in that Data Access Group</a:t>
            </a:r>
          </a:p>
          <a:p>
            <a:endParaRPr lang="en-US" altLang="en-US" sz="2400" dirty="0">
              <a:latin typeface="Calibri" panose="020F0502020204030204" pitchFamily="34" charset="0"/>
              <a:cs typeface="Calibri" panose="020F0502020204030204" pitchFamily="34" charset="0"/>
            </a:endParaRPr>
          </a:p>
          <a:p>
            <a:endParaRPr lang="en-US" alt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8" name="Speech Bubble: Rectangle 7">
            <a:extLst>
              <a:ext uri="{FF2B5EF4-FFF2-40B4-BE49-F238E27FC236}">
                <a16:creationId xmlns:a16="http://schemas.microsoft.com/office/drawing/2014/main" id="{AFC76390-D4A3-4D4A-8E02-AE911182D100}"/>
              </a:ext>
            </a:extLst>
          </p:cNvPr>
          <p:cNvSpPr/>
          <p:nvPr/>
        </p:nvSpPr>
        <p:spPr>
          <a:xfrm>
            <a:off x="44969" y="1295400"/>
            <a:ext cx="1021830" cy="9906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Data Security &amp; Protection</a:t>
            </a:r>
          </a:p>
        </p:txBody>
      </p:sp>
      <p:pic>
        <p:nvPicPr>
          <p:cNvPr id="9" name="Picture 8">
            <a:extLst>
              <a:ext uri="{FF2B5EF4-FFF2-40B4-BE49-F238E27FC236}">
                <a16:creationId xmlns:a16="http://schemas.microsoft.com/office/drawing/2014/main" id="{3647C14E-A0B8-4F4E-AC29-53CCD23B9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64" y="1371600"/>
            <a:ext cx="405439" cy="310414"/>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D72EED7F-350A-C94D-8770-2052714F7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021" y="3124200"/>
            <a:ext cx="7753079" cy="3341749"/>
          </a:xfrm>
          <a:prstGeom prst="rect">
            <a:avLst/>
          </a:prstGeom>
        </p:spPr>
      </p:pic>
    </p:spTree>
    <p:extLst>
      <p:ext uri="{BB962C8B-B14F-4D97-AF65-F5344CB8AC3E}">
        <p14:creationId xmlns:p14="http://schemas.microsoft.com/office/powerpoint/2010/main" val="269928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69300" cy="1016990"/>
          </a:xfrm>
        </p:spPr>
        <p:txBody>
          <a:bodyPr/>
          <a:lstStyle/>
          <a:p>
            <a:r>
              <a:rPr lang="en-US" dirty="0">
                <a:latin typeface="Calibri" panose="020F0502020204030204" pitchFamily="34" charset="0"/>
                <a:cs typeface="Calibri" panose="020F0502020204030204" pitchFamily="34" charset="0"/>
              </a:rPr>
              <a:t>Granting User Rights in REDCap:</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Assigning Users to multiple DAGs</a:t>
            </a:r>
          </a:p>
        </p:txBody>
      </p:sp>
      <p:sp>
        <p:nvSpPr>
          <p:cNvPr id="3" name="Content Placeholder 2"/>
          <p:cNvSpPr>
            <a:spLocks noGrp="1"/>
          </p:cNvSpPr>
          <p:nvPr>
            <p:ph idx="1"/>
          </p:nvPr>
        </p:nvSpPr>
        <p:spPr>
          <a:xfrm>
            <a:off x="154495" y="1295400"/>
            <a:ext cx="8835010" cy="4813300"/>
          </a:xfrm>
        </p:spPr>
        <p:txBody>
          <a:bodyPr/>
          <a:lstStyle/>
          <a:p>
            <a:r>
              <a:rPr lang="en-US" altLang="en-US" sz="2400" dirty="0">
                <a:latin typeface="Calibri" panose="020F0502020204030204" pitchFamily="34" charset="0"/>
                <a:cs typeface="Calibri" panose="020F0502020204030204" pitchFamily="34" charset="0"/>
              </a:rPr>
              <a:t>Users can be assigned to more than one DAG using the DAG Switcher setting.</a:t>
            </a:r>
          </a:p>
          <a:p>
            <a:endParaRPr lang="en-US" alt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5" name="Picture 4" descr="Graphical user interface, text, application, Word&#10;&#10;Description automatically generated">
            <a:extLst>
              <a:ext uri="{FF2B5EF4-FFF2-40B4-BE49-F238E27FC236}">
                <a16:creationId xmlns:a16="http://schemas.microsoft.com/office/drawing/2014/main" id="{7AB24B1A-0F82-4C2C-A664-530126671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94407"/>
            <a:ext cx="8304495" cy="3918103"/>
          </a:xfrm>
          <a:prstGeom prst="rect">
            <a:avLst/>
          </a:prstGeom>
        </p:spPr>
      </p:pic>
    </p:spTree>
    <p:extLst>
      <p:ext uri="{BB962C8B-B14F-4D97-AF65-F5344CB8AC3E}">
        <p14:creationId xmlns:p14="http://schemas.microsoft.com/office/powerpoint/2010/main" val="3168618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37130"/>
            <a:ext cx="7454900" cy="914400"/>
          </a:xfrm>
        </p:spPr>
        <p:txBody>
          <a:bodyPr/>
          <a:lstStyle/>
          <a:p>
            <a:r>
              <a:rPr lang="en-US" dirty="0">
                <a:latin typeface="Calibri" panose="020F0502020204030204" pitchFamily="34" charset="0"/>
                <a:cs typeface="Calibri" panose="020F0502020204030204" pitchFamily="34" charset="0"/>
              </a:rPr>
              <a:t>Testing your Project</a:t>
            </a:r>
          </a:p>
        </p:txBody>
      </p:sp>
      <p:pic>
        <p:nvPicPr>
          <p:cNvPr id="4" name="Content Placeholder 3"/>
          <p:cNvPicPr>
            <a:picLocks noGrp="1" noChangeAspect="1"/>
          </p:cNvPicPr>
          <p:nvPr>
            <p:ph idx="1"/>
          </p:nvPr>
        </p:nvPicPr>
        <p:blipFill>
          <a:blip r:embed="rId3"/>
          <a:stretch>
            <a:fillRect/>
          </a:stretch>
        </p:blipFill>
        <p:spPr>
          <a:xfrm>
            <a:off x="0" y="3352800"/>
            <a:ext cx="8977298" cy="2819400"/>
          </a:xfrm>
          <a:prstGeom prst="rect">
            <a:avLst/>
          </a:prstGeom>
        </p:spPr>
      </p:pic>
      <p:sp>
        <p:nvSpPr>
          <p:cNvPr id="3" name="TextBox 2"/>
          <p:cNvSpPr txBox="1"/>
          <p:nvPr/>
        </p:nvSpPr>
        <p:spPr>
          <a:xfrm>
            <a:off x="381000" y="1295400"/>
            <a:ext cx="8293100" cy="156966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Testing, Testing, Testing! </a:t>
            </a:r>
          </a:p>
          <a:p>
            <a:pPr algn="ctr"/>
            <a:r>
              <a:rPr lang="en-US" sz="2400" dirty="0">
                <a:latin typeface="Calibri" panose="020F0502020204030204" pitchFamily="34" charset="0"/>
                <a:cs typeface="Calibri" panose="020F0502020204030204" pitchFamily="34" charset="0"/>
              </a:rPr>
              <a:t>Make sure you test your project thoroughly by entering test data. Have other users enter data or complete surveys. Also export the test data to make sure the format can be used for data analysis.</a:t>
            </a:r>
          </a:p>
        </p:txBody>
      </p:sp>
    </p:spTree>
    <p:extLst>
      <p:ext uri="{BB962C8B-B14F-4D97-AF65-F5344CB8AC3E}">
        <p14:creationId xmlns:p14="http://schemas.microsoft.com/office/powerpoint/2010/main" val="44739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Moving your Project to Production</a:t>
            </a:r>
          </a:p>
        </p:txBody>
      </p:sp>
      <p:pic>
        <p:nvPicPr>
          <p:cNvPr id="4" name="Content Placeholder 3"/>
          <p:cNvPicPr>
            <a:picLocks noGrp="1" noChangeAspect="1"/>
          </p:cNvPicPr>
          <p:nvPr>
            <p:ph idx="1"/>
          </p:nvPr>
        </p:nvPicPr>
        <p:blipFill rotWithShape="1">
          <a:blip r:embed="rId3"/>
          <a:srcRect t="4607" b="3267"/>
          <a:stretch/>
        </p:blipFill>
        <p:spPr>
          <a:xfrm>
            <a:off x="381001" y="1219200"/>
            <a:ext cx="7772399" cy="1524000"/>
          </a:xfrm>
          <a:prstGeom prst="rect">
            <a:avLst/>
          </a:prstGeom>
        </p:spPr>
      </p:pic>
      <p:pic>
        <p:nvPicPr>
          <p:cNvPr id="5" name="Picture 4"/>
          <p:cNvPicPr>
            <a:picLocks noChangeAspect="1"/>
          </p:cNvPicPr>
          <p:nvPr/>
        </p:nvPicPr>
        <p:blipFill rotWithShape="1">
          <a:blip r:embed="rId4"/>
          <a:srcRect l="134" t="2903" r="-134" b="4175"/>
          <a:stretch/>
        </p:blipFill>
        <p:spPr>
          <a:xfrm>
            <a:off x="3048000" y="2819400"/>
            <a:ext cx="5626100" cy="3618798"/>
          </a:xfrm>
          <a:prstGeom prst="rect">
            <a:avLst/>
          </a:prstGeom>
        </p:spPr>
      </p:pic>
    </p:spTree>
    <p:extLst>
      <p:ext uri="{BB962C8B-B14F-4D97-AF65-F5344CB8AC3E}">
        <p14:creationId xmlns:p14="http://schemas.microsoft.com/office/powerpoint/2010/main" val="590641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395496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015B-D921-47A6-914D-FE1659BC4A6E}"/>
              </a:ext>
            </a:extLst>
          </p:cNvPr>
          <p:cNvSpPr>
            <a:spLocks noGrp="1"/>
          </p:cNvSpPr>
          <p:nvPr>
            <p:ph type="title"/>
          </p:nvPr>
        </p:nvSpPr>
        <p:spPr>
          <a:xfrm>
            <a:off x="914400" y="152400"/>
            <a:ext cx="7620000" cy="838200"/>
          </a:xfrm>
        </p:spPr>
        <p:txBody>
          <a:bodyPr/>
          <a:lstStyle/>
          <a:p>
            <a:r>
              <a:rPr lang="en-US" dirty="0" err="1">
                <a:latin typeface="Calibri" panose="020F0502020204030204" pitchFamily="34" charset="0"/>
                <a:cs typeface="Calibri" panose="020F0502020204030204" pitchFamily="34" charset="0"/>
              </a:rPr>
              <a:t>REDCap@Yale</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A2D3381-3563-4828-8F23-09A4E7FFE6A8}"/>
              </a:ext>
            </a:extLst>
          </p:cNvPr>
          <p:cNvSpPr>
            <a:spLocks noGrp="1"/>
          </p:cNvSpPr>
          <p:nvPr>
            <p:ph idx="1"/>
          </p:nvPr>
        </p:nvSpPr>
        <p:spPr>
          <a:xfrm>
            <a:off x="538163" y="1828800"/>
            <a:ext cx="8123237" cy="4279900"/>
          </a:xfrm>
        </p:spPr>
        <p:txBody>
          <a:bodyPr/>
          <a:lstStyle/>
          <a:p>
            <a:r>
              <a:rPr lang="en-US" dirty="0">
                <a:latin typeface="Calibri" panose="020F0502020204030204" pitchFamily="34" charset="0"/>
                <a:cs typeface="Calibri" panose="020F0502020204030204" pitchFamily="34" charset="0"/>
              </a:rPr>
              <a:t>Yale NetID and password is required for login </a:t>
            </a:r>
          </a:p>
          <a:p>
            <a:pPr lvl="1"/>
            <a:r>
              <a:rPr lang="en-US" sz="2400" dirty="0">
                <a:latin typeface="Calibri" panose="020F0502020204030204" pitchFamily="34" charset="0"/>
                <a:cs typeface="Calibri" panose="020F0502020204030204" pitchFamily="34" charset="0"/>
              </a:rPr>
              <a:t>CANNOT reset password in REDCap.  Reset your Yale NETID through Yale ITS.</a:t>
            </a:r>
          </a:p>
          <a:p>
            <a:endParaRPr lang="en-US" dirty="0"/>
          </a:p>
        </p:txBody>
      </p:sp>
      <p:pic>
        <p:nvPicPr>
          <p:cNvPr id="6" name="Picture 5">
            <a:extLst>
              <a:ext uri="{FF2B5EF4-FFF2-40B4-BE49-F238E27FC236}">
                <a16:creationId xmlns:a16="http://schemas.microsoft.com/office/drawing/2014/main" id="{C98B358F-0963-4CE5-B573-8144F1670B9B}"/>
              </a:ext>
            </a:extLst>
          </p:cNvPr>
          <p:cNvPicPr>
            <a:picLocks noChangeAspect="1"/>
          </p:cNvPicPr>
          <p:nvPr/>
        </p:nvPicPr>
        <p:blipFill>
          <a:blip r:embed="rId3"/>
          <a:stretch>
            <a:fillRect/>
          </a:stretch>
        </p:blipFill>
        <p:spPr>
          <a:xfrm>
            <a:off x="662781" y="3466475"/>
            <a:ext cx="8123237" cy="1547883"/>
          </a:xfrm>
          <a:prstGeom prst="rect">
            <a:avLst/>
          </a:prstGeom>
        </p:spPr>
      </p:pic>
    </p:spTree>
    <p:extLst>
      <p:ext uri="{BB962C8B-B14F-4D97-AF65-F5344CB8AC3E}">
        <p14:creationId xmlns:p14="http://schemas.microsoft.com/office/powerpoint/2010/main" val="1701797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2743200"/>
            <a:ext cx="8123237" cy="609600"/>
          </a:xfrm>
        </p:spPr>
        <p:txBody>
          <a:bodyPr/>
          <a:lstStyle/>
          <a:p>
            <a:pPr marL="0" indent="0" algn="ctr">
              <a:buNone/>
            </a:pPr>
            <a:r>
              <a:rPr lang="en-US" dirty="0">
                <a:latin typeface="Calibri" panose="020F0502020204030204" pitchFamily="34" charset="0"/>
                <a:cs typeface="Calibri" panose="020F0502020204030204" pitchFamily="34" charset="0"/>
              </a:rPr>
              <a:t>Using Data Exports, Reports and Stats</a:t>
            </a:r>
          </a:p>
        </p:txBody>
      </p:sp>
    </p:spTree>
    <p:extLst>
      <p:ext uri="{BB962C8B-B14F-4D97-AF65-F5344CB8AC3E}">
        <p14:creationId xmlns:p14="http://schemas.microsoft.com/office/powerpoint/2010/main" val="2542857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90" y="152400"/>
            <a:ext cx="7454900" cy="914400"/>
          </a:xfrm>
        </p:spPr>
        <p:txBody>
          <a:bodyPr/>
          <a:lstStyle/>
          <a:p>
            <a:r>
              <a:rPr lang="en-US" dirty="0">
                <a:latin typeface="Calibri" panose="020F0502020204030204" pitchFamily="34" charset="0"/>
                <a:cs typeface="Calibri" panose="020F0502020204030204" pitchFamily="34" charset="0"/>
              </a:rPr>
              <a:t>Exporting Data</a:t>
            </a:r>
            <a:endParaRPr lang="en-US" dirty="0"/>
          </a:p>
        </p:txBody>
      </p:sp>
      <p:sp>
        <p:nvSpPr>
          <p:cNvPr id="3" name="Content Placeholder 2"/>
          <p:cNvSpPr>
            <a:spLocks noGrp="1"/>
          </p:cNvSpPr>
          <p:nvPr>
            <p:ph idx="1"/>
          </p:nvPr>
        </p:nvSpPr>
        <p:spPr>
          <a:xfrm>
            <a:off x="1143000" y="1600200"/>
            <a:ext cx="7848600" cy="4508500"/>
          </a:xfrm>
        </p:spPr>
        <p:txBody>
          <a:bodyPr/>
          <a:lstStyle/>
          <a:p>
            <a:r>
              <a:rPr lang="en-US" altLang="en-US" sz="2400" dirty="0">
                <a:latin typeface="Calibri" panose="020F0502020204030204" pitchFamily="34" charset="0"/>
                <a:cs typeface="Calibri" panose="020F0502020204030204" pitchFamily="34" charset="0"/>
              </a:rPr>
              <a:t>You can export the entire dataset or select forms/fields</a:t>
            </a:r>
          </a:p>
          <a:p>
            <a:endParaRPr lang="en-US" dirty="0"/>
          </a:p>
        </p:txBody>
      </p:sp>
      <p:pic>
        <p:nvPicPr>
          <p:cNvPr id="4" name="Picture 3"/>
          <p:cNvPicPr>
            <a:picLocks noChangeAspect="1"/>
          </p:cNvPicPr>
          <p:nvPr/>
        </p:nvPicPr>
        <p:blipFill>
          <a:blip r:embed="rId3"/>
          <a:stretch>
            <a:fillRect/>
          </a:stretch>
        </p:blipFill>
        <p:spPr>
          <a:xfrm>
            <a:off x="647700" y="2438400"/>
            <a:ext cx="7848600" cy="3975766"/>
          </a:xfrm>
          <a:prstGeom prst="rect">
            <a:avLst/>
          </a:prstGeom>
        </p:spPr>
      </p:pic>
      <p:sp>
        <p:nvSpPr>
          <p:cNvPr id="5" name="Speech Bubble: Rectangle 4">
            <a:extLst>
              <a:ext uri="{FF2B5EF4-FFF2-40B4-BE49-F238E27FC236}">
                <a16:creationId xmlns:a16="http://schemas.microsoft.com/office/drawing/2014/main" id="{1EE3F304-428F-44A8-B340-177FDB12782D}"/>
              </a:ext>
            </a:extLst>
          </p:cNvPr>
          <p:cNvSpPr/>
          <p:nvPr/>
        </p:nvSpPr>
        <p:spPr>
          <a:xfrm>
            <a:off x="121170" y="1246057"/>
            <a:ext cx="1021830" cy="990600"/>
          </a:xfrm>
          <a:prstGeom prst="wedgeRectCallout">
            <a:avLst>
              <a:gd name="adj1" fmla="val 49025"/>
              <a:gd name="adj2" fmla="val -19386"/>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467FC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gn="ctr"/>
            <a:r>
              <a:rPr lang="en-US" sz="11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REDCap FAQ </a:t>
            </a:r>
            <a:endParaRPr lang="en-US" sz="1100" b="1" dirty="0">
              <a:solidFill>
                <a:schemeClr val="bg1"/>
              </a:solidFill>
              <a:latin typeface="Calibri" panose="020F0502020204030204" pitchFamily="34" charset="0"/>
              <a:cs typeface="Calibri" panose="020F0502020204030204" pitchFamily="34" charset="0"/>
            </a:endParaRPr>
          </a:p>
          <a:p>
            <a:pPr algn="ctr"/>
            <a:r>
              <a:rPr lang="en-US" sz="1100" b="1" dirty="0">
                <a:solidFill>
                  <a:schemeClr val="bg1"/>
                </a:solidFill>
                <a:latin typeface="Calibri" panose="020F0502020204030204" pitchFamily="34" charset="0"/>
                <a:cs typeface="Calibri" panose="020F0502020204030204" pitchFamily="34" charset="0"/>
              </a:rPr>
              <a:t>Data Security &amp; Protection</a:t>
            </a:r>
          </a:p>
        </p:txBody>
      </p:sp>
      <p:pic>
        <p:nvPicPr>
          <p:cNvPr id="6" name="Picture 5">
            <a:extLst>
              <a:ext uri="{FF2B5EF4-FFF2-40B4-BE49-F238E27FC236}">
                <a16:creationId xmlns:a16="http://schemas.microsoft.com/office/drawing/2014/main" id="{5680B2CF-E76E-4CFD-B4DA-09B5AFCCFA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65" y="1289786"/>
            <a:ext cx="405439" cy="310414"/>
          </a:xfrm>
          <a:prstGeom prst="rect">
            <a:avLst/>
          </a:prstGeom>
        </p:spPr>
      </p:pic>
    </p:spTree>
    <p:extLst>
      <p:ext uri="{BB962C8B-B14F-4D97-AF65-F5344CB8AC3E}">
        <p14:creationId xmlns:p14="http://schemas.microsoft.com/office/powerpoint/2010/main" val="2190850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Exporting Data</a:t>
            </a:r>
            <a:endParaRPr lang="en-US" dirty="0"/>
          </a:p>
        </p:txBody>
      </p:sp>
      <p:pic>
        <p:nvPicPr>
          <p:cNvPr id="6" name="Picture 5"/>
          <p:cNvPicPr>
            <a:picLocks noChangeAspect="1"/>
          </p:cNvPicPr>
          <p:nvPr/>
        </p:nvPicPr>
        <p:blipFill>
          <a:blip r:embed="rId3"/>
          <a:stretch>
            <a:fillRect/>
          </a:stretch>
        </p:blipFill>
        <p:spPr>
          <a:xfrm>
            <a:off x="762000" y="1143000"/>
            <a:ext cx="7234237" cy="5253355"/>
          </a:xfrm>
          <a:prstGeom prst="rect">
            <a:avLst/>
          </a:prstGeom>
        </p:spPr>
      </p:pic>
    </p:spTree>
    <p:extLst>
      <p:ext uri="{BB962C8B-B14F-4D97-AF65-F5344CB8AC3E}">
        <p14:creationId xmlns:p14="http://schemas.microsoft.com/office/powerpoint/2010/main" val="3492714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54900" cy="914400"/>
          </a:xfrm>
        </p:spPr>
        <p:txBody>
          <a:bodyPr/>
          <a:lstStyle/>
          <a:p>
            <a:r>
              <a:rPr lang="en-US" dirty="0">
                <a:latin typeface="Calibri" panose="020F0502020204030204" pitchFamily="34" charset="0"/>
                <a:cs typeface="Calibri" panose="020F0502020204030204" pitchFamily="34" charset="0"/>
              </a:rPr>
              <a:t>Setting Up Reports in REDCap</a:t>
            </a:r>
            <a:endParaRPr lang="en-US" dirty="0"/>
          </a:p>
        </p:txBody>
      </p:sp>
      <p:pic>
        <p:nvPicPr>
          <p:cNvPr id="4" name="Content Placeholder 3"/>
          <p:cNvPicPr>
            <a:picLocks noGrp="1" noChangeAspect="1"/>
          </p:cNvPicPr>
          <p:nvPr>
            <p:ph idx="1"/>
          </p:nvPr>
        </p:nvPicPr>
        <p:blipFill>
          <a:blip r:embed="rId3"/>
          <a:stretch>
            <a:fillRect/>
          </a:stretch>
        </p:blipFill>
        <p:spPr>
          <a:xfrm>
            <a:off x="381000" y="1295400"/>
            <a:ext cx="4626630" cy="5181600"/>
          </a:xfrm>
          <a:prstGeom prst="rect">
            <a:avLst/>
          </a:prstGeom>
        </p:spPr>
      </p:pic>
      <p:sp>
        <p:nvSpPr>
          <p:cNvPr id="5" name="Speech Bubble: Rectangle 4">
            <a:extLst>
              <a:ext uri="{FF2B5EF4-FFF2-40B4-BE49-F238E27FC236}">
                <a16:creationId xmlns:a16="http://schemas.microsoft.com/office/drawing/2014/main" id="{67FC7D59-95A6-4D74-B2F5-B7D668490E51}"/>
              </a:ext>
            </a:extLst>
          </p:cNvPr>
          <p:cNvSpPr/>
          <p:nvPr/>
        </p:nvSpPr>
        <p:spPr>
          <a:xfrm>
            <a:off x="5791200" y="1295400"/>
            <a:ext cx="2971800" cy="4648200"/>
          </a:xfrm>
          <a:prstGeom prst="wedgeRectCallout">
            <a:avLst>
              <a:gd name="adj1" fmla="val -15015"/>
              <a:gd name="adj2" fmla="val 14739"/>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REDCap has many advanced features that can be used for exports and reports. </a:t>
            </a:r>
          </a:p>
          <a:p>
            <a:pPr algn="ctr"/>
            <a:r>
              <a:rPr lang="en-US" sz="2800" dirty="0">
                <a:latin typeface="Calibri" panose="020F0502020204030204" pitchFamily="34" charset="0"/>
                <a:cs typeface="Calibri" panose="020F0502020204030204" pitchFamily="34" charset="0"/>
              </a:rPr>
              <a:t>This will be covered in the Data Report, Export and Import training.</a:t>
            </a:r>
          </a:p>
        </p:txBody>
      </p:sp>
    </p:spTree>
    <p:extLst>
      <p:ext uri="{BB962C8B-B14F-4D97-AF65-F5344CB8AC3E}">
        <p14:creationId xmlns:p14="http://schemas.microsoft.com/office/powerpoint/2010/main" val="2465958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Stats and Charts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90" y="1286093"/>
            <a:ext cx="3152888" cy="2493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86200"/>
            <a:ext cx="2543288" cy="25561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532737"/>
            <a:ext cx="4380711" cy="36394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rotWithShape="1">
          <a:blip r:embed="rId6"/>
          <a:srcRect l="4867" r="1703"/>
          <a:stretch/>
        </p:blipFill>
        <p:spPr>
          <a:xfrm>
            <a:off x="3546034" y="1357878"/>
            <a:ext cx="5518242" cy="883781"/>
          </a:xfrm>
          <a:prstGeom prst="rect">
            <a:avLst/>
          </a:prstGeom>
        </p:spPr>
      </p:pic>
    </p:spTree>
    <p:extLst>
      <p:ext uri="{BB962C8B-B14F-4D97-AF65-F5344CB8AC3E}">
        <p14:creationId xmlns:p14="http://schemas.microsoft.com/office/powerpoint/2010/main" val="880106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31" y="152400"/>
            <a:ext cx="7454900" cy="914400"/>
          </a:xfrm>
        </p:spPr>
        <p:txBody>
          <a:bodyPr/>
          <a:lstStyle/>
          <a:p>
            <a:r>
              <a:rPr lang="en-US" dirty="0">
                <a:latin typeface="Calibri" panose="020F0502020204030204" pitchFamily="34" charset="0"/>
                <a:cs typeface="Calibri" panose="020F0502020204030204" pitchFamily="34" charset="0"/>
              </a:rPr>
              <a:t>Data Dictionary Codebook</a:t>
            </a:r>
          </a:p>
        </p:txBody>
      </p:sp>
      <p:sp>
        <p:nvSpPr>
          <p:cNvPr id="5" name="TextBox 4"/>
          <p:cNvSpPr txBox="1"/>
          <p:nvPr/>
        </p:nvSpPr>
        <p:spPr>
          <a:xfrm>
            <a:off x="228600" y="1224474"/>
            <a:ext cx="86106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Data Dictionary Codebook is a ‘human’ readable, read-only version of the project data dictionary.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You can find the Codebook link on the left menu.</a:t>
            </a:r>
          </a:p>
        </p:txBody>
      </p:sp>
      <p:pic>
        <p:nvPicPr>
          <p:cNvPr id="9" name="Content Placeholder 8"/>
          <p:cNvPicPr>
            <a:picLocks noGrp="1" noChangeAspect="1"/>
          </p:cNvPicPr>
          <p:nvPr>
            <p:ph idx="1"/>
          </p:nvPr>
        </p:nvPicPr>
        <p:blipFill>
          <a:blip r:embed="rId3"/>
          <a:stretch>
            <a:fillRect/>
          </a:stretch>
        </p:blipFill>
        <p:spPr>
          <a:xfrm>
            <a:off x="816452" y="2178998"/>
            <a:ext cx="6727348" cy="4233047"/>
          </a:xfrm>
          <a:prstGeom prst="rect">
            <a:avLst/>
          </a:prstGeom>
        </p:spPr>
      </p:pic>
    </p:spTree>
    <p:extLst>
      <p:ext uri="{BB962C8B-B14F-4D97-AF65-F5344CB8AC3E}">
        <p14:creationId xmlns:p14="http://schemas.microsoft.com/office/powerpoint/2010/main" val="2419355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042513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2971800"/>
            <a:ext cx="8123237" cy="685800"/>
          </a:xfrm>
        </p:spPr>
        <p:txBody>
          <a:bodyPr/>
          <a:lstStyle/>
          <a:p>
            <a:pPr marL="0" indent="0" algn="ctr">
              <a:buNone/>
            </a:pPr>
            <a:r>
              <a:rPr lang="en-US" dirty="0">
                <a:latin typeface="Calibri" panose="020F0502020204030204" pitchFamily="34" charset="0"/>
                <a:cs typeface="Calibri" panose="020F0502020204030204" pitchFamily="34" charset="0"/>
              </a:rPr>
              <a:t>Thank You!</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Further Questions: Contact us at </a:t>
            </a:r>
            <a:r>
              <a:rPr lang="en-US" dirty="0">
                <a:solidFill>
                  <a:srgbClr val="C00000"/>
                </a:solidFill>
                <a:latin typeface="Calibri" panose="020F0502020204030204" pitchFamily="34" charset="0"/>
                <a:cs typeface="Calibri" panose="020F0502020204030204" pitchFamily="34" charset="0"/>
              </a:rPr>
              <a:t>REDCap@yale.edu</a:t>
            </a:r>
          </a:p>
        </p:txBody>
      </p:sp>
    </p:spTree>
    <p:extLst>
      <p:ext uri="{BB962C8B-B14F-4D97-AF65-F5344CB8AC3E}">
        <p14:creationId xmlns:p14="http://schemas.microsoft.com/office/powerpoint/2010/main" val="32727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Training Resources</a:t>
            </a:r>
          </a:p>
        </p:txBody>
      </p:sp>
      <p:sp>
        <p:nvSpPr>
          <p:cNvPr id="3" name="Content Placeholder 2"/>
          <p:cNvSpPr>
            <a:spLocks noGrp="1"/>
          </p:cNvSpPr>
          <p:nvPr>
            <p:ph idx="1"/>
          </p:nvPr>
        </p:nvSpPr>
        <p:spPr/>
        <p:txBody>
          <a:bodyPr/>
          <a:lstStyle/>
          <a:p>
            <a:pPr marL="0" indent="0" algn="ctr">
              <a:buNone/>
            </a:pPr>
            <a:r>
              <a:rPr lang="en-US" dirty="0">
                <a:latin typeface="Calibri" panose="020F0502020204030204" pitchFamily="34" charset="0"/>
                <a:cs typeface="Calibri" panose="020F0502020204030204" pitchFamily="34" charset="0"/>
              </a:rPr>
              <a:t>23 training videos available in REDCap</a:t>
            </a: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l="14994" t="46" r="2981" b="3878"/>
          <a:stretch/>
        </p:blipFill>
        <p:spPr>
          <a:xfrm>
            <a:off x="1207357" y="2362200"/>
            <a:ext cx="6784848" cy="3573092"/>
          </a:xfrm>
          <a:prstGeom prst="rect">
            <a:avLst/>
          </a:prstGeom>
        </p:spPr>
      </p:pic>
    </p:spTree>
    <p:extLst>
      <p:ext uri="{BB962C8B-B14F-4D97-AF65-F5344CB8AC3E}">
        <p14:creationId xmlns:p14="http://schemas.microsoft.com/office/powerpoint/2010/main" val="185265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List of Training Videos</a:t>
            </a:r>
          </a:p>
        </p:txBody>
      </p:sp>
      <p:sp>
        <p:nvSpPr>
          <p:cNvPr id="3" name="Content Placeholder 2"/>
          <p:cNvSpPr>
            <a:spLocks noGrp="1"/>
          </p:cNvSpPr>
          <p:nvPr>
            <p:ph idx="1"/>
          </p:nvPr>
        </p:nvSpPr>
        <p:spPr>
          <a:xfrm>
            <a:off x="381000" y="1219200"/>
            <a:ext cx="4128325" cy="4660900"/>
          </a:xfrm>
        </p:spPr>
        <p:txBody>
          <a:bodyPr/>
          <a:lstStyle/>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Brief Overview </a:t>
            </a:r>
          </a:p>
          <a:p>
            <a:pPr marL="457200" indent="-457200">
              <a:spcBef>
                <a:spcPts val="900"/>
              </a:spcBef>
              <a:buFont typeface="+mj-lt"/>
              <a:buAutoNum type="arabicPeriod"/>
            </a:pPr>
            <a:r>
              <a:rPr lang="en-US" sz="2000" dirty="0">
                <a:solidFill>
                  <a:srgbClr val="FF0000"/>
                </a:solidFill>
                <a:latin typeface="Calibri" panose="020F0502020204030204" pitchFamily="34" charset="0"/>
                <a:cs typeface="Calibri" panose="020F0502020204030204" pitchFamily="34" charset="0"/>
              </a:rPr>
              <a:t>Detailed Overview </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Data Entry Overview</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Introduction to Instrument Development </a:t>
            </a:r>
          </a:p>
          <a:p>
            <a:pPr marL="457200" indent="-457200">
              <a:spcBef>
                <a:spcPts val="900"/>
              </a:spcBef>
              <a:buFont typeface="+mj-lt"/>
              <a:buAutoNum type="arabicPeriod"/>
            </a:pPr>
            <a:r>
              <a:rPr lang="en-US" sz="2000" dirty="0">
                <a:solidFill>
                  <a:srgbClr val="FF0000"/>
                </a:solidFill>
                <a:latin typeface="Calibri" panose="020F0502020204030204" pitchFamily="34" charset="0"/>
                <a:cs typeface="Calibri" panose="020F0502020204030204" pitchFamily="34" charset="0"/>
              </a:rPr>
              <a:t>Online Designer</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Data Dictionary</a:t>
            </a:r>
          </a:p>
          <a:p>
            <a:pPr marL="457200" indent="-457200">
              <a:spcBef>
                <a:spcPts val="900"/>
              </a:spcBef>
              <a:buFont typeface="+mj-lt"/>
              <a:buAutoNum type="arabicPeriod"/>
            </a:pPr>
            <a:r>
              <a:rPr lang="en-US" sz="2000" dirty="0">
                <a:solidFill>
                  <a:srgbClr val="FF0000"/>
                </a:solidFill>
                <a:latin typeface="Calibri" panose="020F0502020204030204" pitchFamily="34" charset="0"/>
                <a:cs typeface="Calibri" panose="020F0502020204030204" pitchFamily="34" charset="0"/>
              </a:rPr>
              <a:t>Project Field Types </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Applications Overview</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The Calendar </a:t>
            </a:r>
          </a:p>
          <a:p>
            <a:pPr marL="457200" indent="-457200">
              <a:spcBef>
                <a:spcPts val="900"/>
              </a:spcBef>
              <a:buFont typeface="+mj-lt"/>
              <a:buAutoNum type="arabicPeriod"/>
            </a:pPr>
            <a:r>
              <a:rPr lang="en-US" sz="2000" dirty="0">
                <a:latin typeface="Calibri" panose="020F0502020204030204" pitchFamily="34" charset="0"/>
                <a:cs typeface="Calibri" panose="020F0502020204030204" pitchFamily="34" charset="0"/>
              </a:rPr>
              <a:t>Scheduling Module</a:t>
            </a:r>
          </a:p>
          <a:p>
            <a:pPr marL="457200" indent="-457200">
              <a:spcBef>
                <a:spcPts val="900"/>
              </a:spcBef>
              <a:buFont typeface="+mj-lt"/>
              <a:buAutoNum type="arabicPeriod"/>
            </a:pPr>
            <a:r>
              <a:rPr lang="en-US" sz="2000" dirty="0">
                <a:solidFill>
                  <a:srgbClr val="FF0000"/>
                </a:solidFill>
                <a:latin typeface="Calibri" panose="020F0502020204030204" pitchFamily="34" charset="0"/>
                <a:cs typeface="Calibri" panose="020F0502020204030204" pitchFamily="34" charset="0"/>
              </a:rPr>
              <a:t>Data Access Groups for multi-site projects </a:t>
            </a:r>
          </a:p>
          <a:p>
            <a:pPr marL="457200" indent="-457200">
              <a:spcBef>
                <a:spcPts val="900"/>
              </a:spcBef>
              <a:buFont typeface="+mj-lt"/>
              <a:buAutoNum type="arabicPeriod"/>
            </a:pPr>
            <a:r>
              <a:rPr lang="en-US" sz="2000" dirty="0">
                <a:solidFill>
                  <a:srgbClr val="FF0000"/>
                </a:solidFill>
                <a:latin typeface="Calibri" panose="020F0502020204030204" pitchFamily="34" charset="0"/>
                <a:cs typeface="Calibri" panose="020F0502020204030204" pitchFamily="34" charset="0"/>
              </a:rPr>
              <a:t>Types of Projects</a:t>
            </a:r>
          </a:p>
          <a:p>
            <a:endParaRPr lang="en-US" sz="2000" dirty="0"/>
          </a:p>
        </p:txBody>
      </p:sp>
      <p:sp>
        <p:nvSpPr>
          <p:cNvPr id="4" name="Content Placeholder 2"/>
          <p:cNvSpPr txBox="1">
            <a:spLocks/>
          </p:cNvSpPr>
          <p:nvPr/>
        </p:nvSpPr>
        <p:spPr bwMode="auto">
          <a:xfrm>
            <a:off x="4572000" y="1219200"/>
            <a:ext cx="4343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Char char="•"/>
              <a:defRPr sz="3200">
                <a:solidFill>
                  <a:schemeClr val="tx1"/>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Traditional Project </a:t>
            </a:r>
          </a:p>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Single Survey Project </a:t>
            </a:r>
          </a:p>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Longitudinal Project </a:t>
            </a:r>
          </a:p>
          <a:p>
            <a:pPr marL="457200" indent="-457200">
              <a:spcBef>
                <a:spcPts val="1200"/>
              </a:spcBef>
              <a:buFont typeface="+mj-lt"/>
              <a:buAutoNum type="arabicPeriod" startAt="13"/>
            </a:pPr>
            <a:r>
              <a:rPr lang="en-US" sz="2000" dirty="0">
                <a:latin typeface="Calibri" panose="020F0502020204030204" pitchFamily="34" charset="0"/>
                <a:cs typeface="Calibri" panose="020F0502020204030204" pitchFamily="34" charset="0"/>
              </a:rPr>
              <a:t>Longitudinal Project + Scheduling </a:t>
            </a:r>
          </a:p>
          <a:p>
            <a:pPr marL="457200" indent="-457200">
              <a:spcBef>
                <a:spcPts val="1200"/>
              </a:spcBef>
              <a:buFont typeface="+mj-lt"/>
              <a:buAutoNum type="arabicPeriod" startAt="13"/>
            </a:pPr>
            <a:r>
              <a:rPr lang="en-US" sz="2000" dirty="0">
                <a:latin typeface="Calibri" panose="020F0502020204030204" pitchFamily="34" charset="0"/>
                <a:cs typeface="Calibri" panose="020F0502020204030204" pitchFamily="34" charset="0"/>
              </a:rPr>
              <a:t>Operations</a:t>
            </a:r>
          </a:p>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Defining Events in Longitudinal Projects </a:t>
            </a:r>
          </a:p>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Designating Instruments for Events in Longitudinal Projects </a:t>
            </a:r>
          </a:p>
          <a:p>
            <a:pPr marL="457200" indent="-457200">
              <a:spcBef>
                <a:spcPts val="1200"/>
              </a:spcBef>
              <a:buFont typeface="+mj-lt"/>
              <a:buAutoNum type="arabicPeriod" startAt="13"/>
            </a:pPr>
            <a:r>
              <a:rPr lang="en-US" sz="2000" dirty="0">
                <a:solidFill>
                  <a:srgbClr val="FF0000"/>
                </a:solidFill>
                <a:latin typeface="Calibri" panose="020F0502020204030204" pitchFamily="34" charset="0"/>
                <a:cs typeface="Calibri" panose="020F0502020204030204" pitchFamily="34" charset="0"/>
              </a:rPr>
              <a:t>Repeatable instruments and events</a:t>
            </a:r>
          </a:p>
          <a:p>
            <a:pPr marL="457200" indent="-457200">
              <a:spcBef>
                <a:spcPts val="1200"/>
              </a:spcBef>
              <a:buFont typeface="+mj-lt"/>
              <a:buAutoNum type="arabicPeriod" startAt="13"/>
            </a:pPr>
            <a:r>
              <a:rPr lang="en-US" sz="2000" dirty="0">
                <a:latin typeface="Calibri" panose="020F0502020204030204" pitchFamily="34" charset="0"/>
                <a:cs typeface="Calibri" panose="020F0502020204030204" pitchFamily="34" charset="0"/>
              </a:rPr>
              <a:t>REDCap Mobile App</a:t>
            </a:r>
          </a:p>
          <a:p>
            <a:pPr marL="457200" indent="-457200">
              <a:spcBef>
                <a:spcPts val="1200"/>
              </a:spcBef>
              <a:buFont typeface="+mj-lt"/>
              <a:buAutoNum type="arabicPeriod" startAt="13"/>
            </a:pPr>
            <a:r>
              <a:rPr lang="en-US" sz="2000" dirty="0">
                <a:latin typeface="Calibri" panose="020F0502020204030204" pitchFamily="34" charset="0"/>
                <a:cs typeface="Calibri" panose="020F0502020204030204" pitchFamily="34" charset="0"/>
              </a:rPr>
              <a:t>Locking Records </a:t>
            </a:r>
          </a:p>
          <a:p>
            <a:pPr marL="457200" indent="-457200">
              <a:spcBef>
                <a:spcPts val="1200"/>
              </a:spcBef>
              <a:buFont typeface="+mj-lt"/>
              <a:buAutoNum type="arabicPeriod" startAt="13"/>
            </a:pPr>
            <a:r>
              <a:rPr lang="en-US" sz="2000" dirty="0">
                <a:latin typeface="Calibri" panose="020F0502020204030204" pitchFamily="34" charset="0"/>
                <a:cs typeface="Calibri" panose="020F0502020204030204" pitchFamily="34" charset="0"/>
              </a:rPr>
              <a:t>Data Resolution Workflow </a:t>
            </a:r>
          </a:p>
        </p:txBody>
      </p:sp>
    </p:spTree>
    <p:extLst>
      <p:ext uri="{BB962C8B-B14F-4D97-AF65-F5344CB8AC3E}">
        <p14:creationId xmlns:p14="http://schemas.microsoft.com/office/powerpoint/2010/main" val="14477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Training Resources</a:t>
            </a:r>
          </a:p>
        </p:txBody>
      </p:sp>
      <p:sp>
        <p:nvSpPr>
          <p:cNvPr id="3" name="Content Placeholder 2"/>
          <p:cNvSpPr>
            <a:spLocks noGrp="1"/>
          </p:cNvSpPr>
          <p:nvPr>
            <p:ph idx="1"/>
          </p:nvPr>
        </p:nvSpPr>
        <p:spPr>
          <a:xfrm>
            <a:off x="228600" y="1219200"/>
            <a:ext cx="8445500" cy="4889500"/>
          </a:xfrm>
        </p:spPr>
        <p:txBody>
          <a:bodyPr/>
          <a:lstStyle/>
          <a:p>
            <a:pPr marL="0" indent="0" algn="ctr">
              <a:buNone/>
            </a:pPr>
            <a:r>
              <a:rPr lang="en-US" sz="2400" b="1" i="1" dirty="0">
                <a:latin typeface="Calibri" panose="020F0502020204030204" pitchFamily="34" charset="0"/>
                <a:cs typeface="Calibri" panose="020F0502020204030204" pitchFamily="34" charset="0"/>
              </a:rPr>
              <a:t>Where can you find help and answers?</a:t>
            </a:r>
          </a:p>
          <a:p>
            <a:pPr marL="0" indent="0">
              <a:buNone/>
            </a:pPr>
            <a:r>
              <a:rPr lang="en-US" sz="2400" b="1" dirty="0">
                <a:latin typeface="Calibri" panose="020F0502020204030204" pitchFamily="34" charset="0"/>
                <a:cs typeface="Calibri" panose="020F0502020204030204" pitchFamily="34" charset="0"/>
              </a:rPr>
              <a:t>HELP &amp; FAQ in REDCap</a:t>
            </a:r>
            <a:endParaRPr lang="en-US" sz="2400" dirty="0">
              <a:latin typeface="Calibri" panose="020F0502020204030204" pitchFamily="34" charset="0"/>
              <a:cs typeface="Calibri" panose="020F0502020204030204" pitchFamily="34" charset="0"/>
            </a:endParaRPr>
          </a:p>
          <a:p>
            <a:pPr lvl="1"/>
            <a:r>
              <a:rPr lang="en-US" sz="2000" dirty="0">
                <a:latin typeface="Calibri" panose="020F0502020204030204" pitchFamily="34" charset="0"/>
                <a:cs typeface="Calibri" panose="020F0502020204030204" pitchFamily="34" charset="0"/>
              </a:rPr>
              <a:t>This is also a good place to look up syntax for calculated field, branching logics or piping.</a:t>
            </a: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888" b="11888"/>
          <a:stretch/>
        </p:blipFill>
        <p:spPr>
          <a:xfrm>
            <a:off x="1143000" y="2895600"/>
            <a:ext cx="6515100" cy="3136900"/>
          </a:xfrm>
          <a:prstGeom prst="rect">
            <a:avLst/>
          </a:prstGeom>
        </p:spPr>
      </p:pic>
    </p:spTree>
    <p:extLst>
      <p:ext uri="{BB962C8B-B14F-4D97-AF65-F5344CB8AC3E}">
        <p14:creationId xmlns:p14="http://schemas.microsoft.com/office/powerpoint/2010/main" val="1920216264"/>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Brand Template (06162010)</Template>
  <TotalTime>3885</TotalTime>
  <Words>3906</Words>
  <Application>Microsoft Office PowerPoint</Application>
  <PresentationFormat>On-screen Show (4:3)</PresentationFormat>
  <Paragraphs>492</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Georgia</vt:lpstr>
      <vt:lpstr>Tw Cen MT Condensed</vt:lpstr>
      <vt:lpstr>Content Slides</vt:lpstr>
      <vt:lpstr>REDCap Training 101</vt:lpstr>
      <vt:lpstr>Introduction and Learning Objective</vt:lpstr>
      <vt:lpstr>What is REDCap?</vt:lpstr>
      <vt:lpstr> What are the advantages of REDCap? </vt:lpstr>
      <vt:lpstr>How do I get set up in REDCap?</vt:lpstr>
      <vt:lpstr>REDCap@Yale</vt:lpstr>
      <vt:lpstr>Training Resources</vt:lpstr>
      <vt:lpstr>List of Training Videos</vt:lpstr>
      <vt:lpstr>Training Resources</vt:lpstr>
      <vt:lpstr>Training Resources</vt:lpstr>
      <vt:lpstr>MORE Training Resources</vt:lpstr>
      <vt:lpstr>PowerPoint Presentation</vt:lpstr>
      <vt:lpstr>PowerPoint Presentation</vt:lpstr>
      <vt:lpstr>How do I create a new project in REDCap?</vt:lpstr>
      <vt:lpstr>Decide What Type of Project is Needed</vt:lpstr>
      <vt:lpstr>Decide How to Collect the Data</vt:lpstr>
      <vt:lpstr>How to Set Up your Project</vt:lpstr>
      <vt:lpstr>Project Setup: Enable Settings</vt:lpstr>
      <vt:lpstr>How to Set Up your Project</vt:lpstr>
      <vt:lpstr>Project Setup: Build your Design Instruments</vt:lpstr>
      <vt:lpstr>Project Set Up: Building with the On-line Designer</vt:lpstr>
      <vt:lpstr>Project Set Up: Building with the On-line Designer</vt:lpstr>
      <vt:lpstr>Project Set Up: Building with the Data Dictionary</vt:lpstr>
      <vt:lpstr>Project Set Up: Building with the Data Dictionary</vt:lpstr>
      <vt:lpstr>Building Forms: Using the Online Designer</vt:lpstr>
      <vt:lpstr>Building Forms: Field Name</vt:lpstr>
      <vt:lpstr>Building Forms: Field Types</vt:lpstr>
      <vt:lpstr>Building Forms: Using Validations</vt:lpstr>
      <vt:lpstr>Building Forms: Drop Down Field</vt:lpstr>
      <vt:lpstr>Building Forms: Action Tags</vt:lpstr>
      <vt:lpstr>Building Forms: Action Tags</vt:lpstr>
      <vt:lpstr>Building Forms: Smart Variables</vt:lpstr>
      <vt:lpstr>Building Forms: Smart Variables</vt:lpstr>
      <vt:lpstr>Building Forms: Smart Variables Examples</vt:lpstr>
      <vt:lpstr>Building Forms: Tagging Identifiers</vt:lpstr>
      <vt:lpstr>Building Forms: Calculated Fields</vt:lpstr>
      <vt:lpstr>Building Forms: Branching Logic</vt:lpstr>
      <vt:lpstr>Building Forms: Piping</vt:lpstr>
      <vt:lpstr>Building Forms: Piping</vt:lpstr>
      <vt:lpstr>Building Forms: Field Embedding</vt:lpstr>
      <vt:lpstr>PowerPoint Presentation</vt:lpstr>
      <vt:lpstr>How to Set Up your Project</vt:lpstr>
      <vt:lpstr>Defining Events  Longitudinal Projects</vt:lpstr>
      <vt:lpstr>How to Define Events</vt:lpstr>
      <vt:lpstr>How to Designate Instruments to Events</vt:lpstr>
      <vt:lpstr>How to Set Up a Survey</vt:lpstr>
      <vt:lpstr>How to Send Surveys to Participants</vt:lpstr>
      <vt:lpstr>How to Set Up your Project</vt:lpstr>
      <vt:lpstr>Optional Modules: Repeatable Instruments </vt:lpstr>
      <vt:lpstr>Optional Modules: Repeatable Instruments</vt:lpstr>
      <vt:lpstr>PowerPoint Presentation</vt:lpstr>
      <vt:lpstr>PowerPoint Presentation</vt:lpstr>
      <vt:lpstr>Granting User Rights in REDCap:  Individual Users</vt:lpstr>
      <vt:lpstr>Granting User Rights in REDCap:  Individual Users</vt:lpstr>
      <vt:lpstr>Granting User Rights in REDCap: Data Access Groups (DAGs)</vt:lpstr>
      <vt:lpstr>Granting User Rights in REDCap: Assigning Users to multiple DAGs</vt:lpstr>
      <vt:lpstr>Testing your Project</vt:lpstr>
      <vt:lpstr>Moving your Project to Production</vt:lpstr>
      <vt:lpstr>PowerPoint Presentation</vt:lpstr>
      <vt:lpstr>PowerPoint Presentation</vt:lpstr>
      <vt:lpstr>Exporting Data</vt:lpstr>
      <vt:lpstr>Exporting Data</vt:lpstr>
      <vt:lpstr>Setting Up Reports in REDCap</vt:lpstr>
      <vt:lpstr>Stats and Charts </vt:lpstr>
      <vt:lpstr>Data Dictionary Codebook</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Tsang, Sui</cp:lastModifiedBy>
  <cp:revision>177</cp:revision>
  <cp:lastPrinted>2018-12-03T02:05:45Z</cp:lastPrinted>
  <dcterms:created xsi:type="dcterms:W3CDTF">2010-06-16T21:30:36Z</dcterms:created>
  <dcterms:modified xsi:type="dcterms:W3CDTF">2022-08-02T01:21:25Z</dcterms:modified>
</cp:coreProperties>
</file>