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87" r:id="rId6"/>
    <p:sldId id="313" r:id="rId7"/>
    <p:sldId id="318" r:id="rId8"/>
    <p:sldId id="315" r:id="rId9"/>
    <p:sldId id="317" r:id="rId10"/>
    <p:sldId id="314" r:id="rId11"/>
    <p:sldId id="316" r:id="rId12"/>
    <p:sldId id="319" r:id="rId13"/>
    <p:sldId id="320" r:id="rId14"/>
    <p:sldId id="264" r:id="rId15"/>
    <p:sldId id="265" r:id="rId16"/>
    <p:sldId id="269" r:id="rId17"/>
    <p:sldId id="266" r:id="rId18"/>
    <p:sldId id="268" r:id="rId19"/>
    <p:sldId id="297" r:id="rId20"/>
    <p:sldId id="298" r:id="rId21"/>
    <p:sldId id="299" r:id="rId22"/>
    <p:sldId id="329" r:id="rId23"/>
    <p:sldId id="270" r:id="rId24"/>
    <p:sldId id="271" r:id="rId25"/>
    <p:sldId id="273" r:id="rId26"/>
    <p:sldId id="274" r:id="rId27"/>
    <p:sldId id="275" r:id="rId28"/>
    <p:sldId id="276" r:id="rId29"/>
    <p:sldId id="288" r:id="rId30"/>
    <p:sldId id="301" r:id="rId31"/>
    <p:sldId id="302" r:id="rId32"/>
    <p:sldId id="290" r:id="rId33"/>
    <p:sldId id="258" r:id="rId34"/>
    <p:sldId id="259" r:id="rId35"/>
    <p:sldId id="260" r:id="rId36"/>
    <p:sldId id="261" r:id="rId37"/>
    <p:sldId id="262" r:id="rId38"/>
    <p:sldId id="277" r:id="rId39"/>
    <p:sldId id="278" r:id="rId40"/>
    <p:sldId id="279" r:id="rId41"/>
    <p:sldId id="280" r:id="rId42"/>
    <p:sldId id="282" r:id="rId43"/>
    <p:sldId id="281" r:id="rId44"/>
    <p:sldId id="284" r:id="rId45"/>
    <p:sldId id="285" r:id="rId46"/>
    <p:sldId id="303" r:id="rId47"/>
    <p:sldId id="330" r:id="rId48"/>
    <p:sldId id="304" r:id="rId49"/>
    <p:sldId id="305" r:id="rId50"/>
    <p:sldId id="306" r:id="rId51"/>
    <p:sldId id="307" r:id="rId52"/>
    <p:sldId id="309" r:id="rId53"/>
    <p:sldId id="310" r:id="rId54"/>
    <p:sldId id="311" r:id="rId55"/>
    <p:sldId id="312" r:id="rId56"/>
    <p:sldId id="286"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583CA-B9DE-19EE-279F-44FE3BC0EB0F}" v="6" dt="2022-05-13T13:38:28.717"/>
    <p1510:client id="{4084AED0-010B-CEA4-F33D-88FCBBAF631D}" v="17" dt="2022-04-04T22:52:47.060"/>
    <p1510:client id="{BE3A2F15-A4A3-95B5-B47A-5CB9A71E5448}" v="58" dt="2022-04-05T14:33:44.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97"/>
  </p:normalViewPr>
  <p:slideViewPr>
    <p:cSldViewPr snapToGrid="0" snapToObjects="1">
      <p:cViewPr varScale="1">
        <p:scale>
          <a:sx n="109" d="100"/>
          <a:sy n="109"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0.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82F2350F-B1BB-4308-A267-CFFA3576E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17C4511-4211-2143-BA4F-9A78C1AE27AA}"/>
              </a:ext>
            </a:extLst>
          </p:cNvPr>
          <p:cNvSpPr>
            <a:spLocks noGrp="1"/>
          </p:cNvSpPr>
          <p:nvPr>
            <p:ph type="ctrTitle"/>
          </p:nvPr>
        </p:nvSpPr>
        <p:spPr>
          <a:xfrm>
            <a:off x="1752966" y="1427305"/>
            <a:ext cx="8686800" cy="2897270"/>
          </a:xfrm>
        </p:spPr>
        <p:txBody>
          <a:bodyPr anchor="ctr">
            <a:normAutofit/>
          </a:bodyPr>
          <a:lstStyle/>
          <a:p>
            <a:pPr algn="ctr"/>
            <a:r>
              <a:rPr lang="en-US" sz="4200" dirty="0"/>
              <a:t>Basic Project setup and management</a:t>
            </a:r>
          </a:p>
        </p:txBody>
      </p:sp>
      <p:sp>
        <p:nvSpPr>
          <p:cNvPr id="3" name="Subtitle 2">
            <a:extLst>
              <a:ext uri="{FF2B5EF4-FFF2-40B4-BE49-F238E27FC236}">
                <a16:creationId xmlns:a16="http://schemas.microsoft.com/office/drawing/2014/main" id="{8DC9C83F-A47A-1F41-BBC6-ED9B43888EA4}"/>
              </a:ext>
            </a:extLst>
          </p:cNvPr>
          <p:cNvSpPr>
            <a:spLocks noGrp="1"/>
          </p:cNvSpPr>
          <p:nvPr>
            <p:ph type="subTitle" idx="1"/>
          </p:nvPr>
        </p:nvSpPr>
        <p:spPr>
          <a:xfrm>
            <a:off x="1752966" y="4744864"/>
            <a:ext cx="8686800" cy="631270"/>
          </a:xfrm>
        </p:spPr>
        <p:txBody>
          <a:bodyPr>
            <a:normAutofit fontScale="25000" lnSpcReduction="20000"/>
          </a:bodyPr>
          <a:lstStyle/>
          <a:p>
            <a:pPr algn="r"/>
            <a:endParaRPr lang="en-US" sz="4800" cap="none" dirty="0"/>
          </a:p>
          <a:p>
            <a:pPr algn="r"/>
            <a:r>
              <a:rPr lang="en-US" sz="4800" cap="none" dirty="0"/>
              <a:t>NextGen Biomedical Informatics Center,</a:t>
            </a:r>
          </a:p>
          <a:p>
            <a:pPr algn="r"/>
            <a:r>
              <a:rPr lang="en-US" sz="4800" cap="none" dirty="0"/>
              <a:t>University of Missouri- Columbia</a:t>
            </a:r>
          </a:p>
          <a:p>
            <a:pPr algn="r"/>
            <a:r>
              <a:rPr lang="en-US" sz="4800" cap="none" dirty="0"/>
              <a:t> </a:t>
            </a:r>
          </a:p>
          <a:p>
            <a:pPr algn="r"/>
            <a:r>
              <a:rPr lang="en-US" cap="none" dirty="0"/>
              <a:t> </a:t>
            </a:r>
          </a:p>
        </p:txBody>
      </p:sp>
      <p:cxnSp>
        <p:nvCxnSpPr>
          <p:cNvPr id="14" name="Straight Connector 13">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536431"/>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413B0556-E869-4B1C-A499-EB13D96B90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6176085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DA5F-EE84-2645-9EBD-5C97CF333A15}"/>
              </a:ext>
            </a:extLst>
          </p:cNvPr>
          <p:cNvSpPr>
            <a:spLocks noGrp="1"/>
          </p:cNvSpPr>
          <p:nvPr>
            <p:ph type="title"/>
          </p:nvPr>
        </p:nvSpPr>
        <p:spPr>
          <a:xfrm>
            <a:off x="1451579" y="804519"/>
            <a:ext cx="9603275" cy="1049235"/>
          </a:xfrm>
        </p:spPr>
        <p:txBody>
          <a:bodyPr>
            <a:normAutofit/>
          </a:bodyPr>
          <a:lstStyle/>
          <a:p>
            <a:r>
              <a:rPr lang="en-US" dirty="0"/>
              <a:t>How to export a </a:t>
            </a:r>
            <a:r>
              <a:rPr lang="en-US" dirty="0" err="1"/>
              <a:t>REDC</a:t>
            </a:r>
            <a:r>
              <a:rPr lang="en-US" cap="none" dirty="0" err="1"/>
              <a:t>ap</a:t>
            </a:r>
            <a:r>
              <a:rPr lang="en-US" cap="none" dirty="0"/>
              <a:t> </a:t>
            </a:r>
            <a:r>
              <a:rPr lang="en-US" dirty="0"/>
              <a:t>project</a:t>
            </a:r>
          </a:p>
        </p:txBody>
      </p:sp>
      <p:sp>
        <p:nvSpPr>
          <p:cNvPr id="13" name="Content Placeholder 12">
            <a:extLst>
              <a:ext uri="{FF2B5EF4-FFF2-40B4-BE49-F238E27FC236}">
                <a16:creationId xmlns:a16="http://schemas.microsoft.com/office/drawing/2014/main" id="{E5DBFD6F-6015-4550-DB98-A3FB1CD9933F}"/>
              </a:ext>
            </a:extLst>
          </p:cNvPr>
          <p:cNvSpPr>
            <a:spLocks noGrp="1"/>
          </p:cNvSpPr>
          <p:nvPr>
            <p:ph idx="1"/>
          </p:nvPr>
        </p:nvSpPr>
        <p:spPr>
          <a:xfrm>
            <a:off x="1451579" y="2015734"/>
            <a:ext cx="5622284" cy="3450613"/>
          </a:xfrm>
        </p:spPr>
        <p:txBody>
          <a:bodyPr>
            <a:normAutofit/>
          </a:bodyPr>
          <a:lstStyle/>
          <a:p>
            <a:pPr marL="0" indent="0">
              <a:buNone/>
            </a:pPr>
            <a:r>
              <a:rPr lang="en-US" dirty="0"/>
              <a:t>2. Data exports, Reports and Stats: </a:t>
            </a:r>
          </a:p>
          <a:p>
            <a:pPr marL="0" indent="0">
              <a:buNone/>
            </a:pPr>
            <a:r>
              <a:rPr lang="en-US" dirty="0"/>
              <a:t>In the data exports, reports and stats page go to other exports options. Few options will appear choose which a suitable one</a:t>
            </a:r>
          </a:p>
        </p:txBody>
      </p:sp>
      <p:pic>
        <p:nvPicPr>
          <p:cNvPr id="7" name="Picture 6" descr="Graphical user interface, text, application&#10;&#10;Description automatically generated">
            <a:extLst>
              <a:ext uri="{FF2B5EF4-FFF2-40B4-BE49-F238E27FC236}">
                <a16:creationId xmlns:a16="http://schemas.microsoft.com/office/drawing/2014/main" id="{090777BD-43C5-1241-84AE-F323E83D73FD}"/>
              </a:ext>
            </a:extLst>
          </p:cNvPr>
          <p:cNvPicPr>
            <a:picLocks noChangeAspect="1"/>
          </p:cNvPicPr>
          <p:nvPr/>
        </p:nvPicPr>
        <p:blipFill>
          <a:blip r:embed="rId2"/>
          <a:stretch>
            <a:fillRect/>
          </a:stretch>
        </p:blipFill>
        <p:spPr>
          <a:xfrm>
            <a:off x="7554139" y="2222606"/>
            <a:ext cx="3500715" cy="3036869"/>
          </a:xfrm>
          <a:prstGeom prst="rect">
            <a:avLst/>
          </a:prstGeom>
        </p:spPr>
      </p:pic>
    </p:spTree>
    <p:extLst>
      <p:ext uri="{BB962C8B-B14F-4D97-AF65-F5344CB8AC3E}">
        <p14:creationId xmlns:p14="http://schemas.microsoft.com/office/powerpoint/2010/main" val="2223773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2761-C15D-024A-BE3F-F15C1D5053D2}"/>
              </a:ext>
            </a:extLst>
          </p:cNvPr>
          <p:cNvSpPr>
            <a:spLocks noGrp="1"/>
          </p:cNvSpPr>
          <p:nvPr>
            <p:ph type="title"/>
          </p:nvPr>
        </p:nvSpPr>
        <p:spPr/>
        <p:txBody>
          <a:bodyPr/>
          <a:lstStyle/>
          <a:p>
            <a:r>
              <a:rPr lang="en-US" dirty="0"/>
              <a:t>Record status dashboard</a:t>
            </a:r>
          </a:p>
        </p:txBody>
      </p:sp>
    </p:spTree>
    <p:extLst>
      <p:ext uri="{BB962C8B-B14F-4D97-AF65-F5344CB8AC3E}">
        <p14:creationId xmlns:p14="http://schemas.microsoft.com/office/powerpoint/2010/main" val="290762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8B62177-BBBD-064E-A7F6-D86741EB39D5}"/>
              </a:ext>
            </a:extLst>
          </p:cNvPr>
          <p:cNvSpPr>
            <a:spLocks noGrp="1"/>
          </p:cNvSpPr>
          <p:nvPr>
            <p:ph type="title"/>
          </p:nvPr>
        </p:nvSpPr>
        <p:spPr>
          <a:xfrm>
            <a:off x="1451580" y="804520"/>
            <a:ext cx="4176511" cy="1049235"/>
          </a:xfrm>
        </p:spPr>
        <p:txBody>
          <a:bodyPr>
            <a:normAutofit/>
          </a:bodyPr>
          <a:lstStyle/>
          <a:p>
            <a:r>
              <a:rPr lang="en-US" dirty="0"/>
              <a:t>Record Modification</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D347F438-C064-9F43-BC93-BF5F2AF12B5E}"/>
              </a:ext>
            </a:extLst>
          </p:cNvPr>
          <p:cNvSpPr>
            <a:spLocks noGrp="1"/>
          </p:cNvSpPr>
          <p:nvPr>
            <p:ph idx="1"/>
          </p:nvPr>
        </p:nvSpPr>
        <p:spPr>
          <a:xfrm>
            <a:off x="1451581" y="2015732"/>
            <a:ext cx="4172212" cy="3450613"/>
          </a:xfrm>
        </p:spPr>
        <p:txBody>
          <a:bodyPr>
            <a:normAutofit/>
          </a:bodyPr>
          <a:lstStyle/>
          <a:p>
            <a:r>
              <a:rPr lang="en-US" dirty="0"/>
              <a:t>Open the record you want to modify, edit the fields and click on either of the three options as shown in picture </a:t>
            </a:r>
          </a:p>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6660DA48-8BD5-B548-99DA-F2B24B946FF8}"/>
              </a:ext>
            </a:extLst>
          </p:cNvPr>
          <p:cNvPicPr>
            <a:picLocks noChangeAspect="1"/>
          </p:cNvPicPr>
          <p:nvPr/>
        </p:nvPicPr>
        <p:blipFill>
          <a:blip r:embed="rId2"/>
          <a:stretch>
            <a:fillRect/>
          </a:stretch>
        </p:blipFill>
        <p:spPr>
          <a:xfrm>
            <a:off x="5808661" y="3741038"/>
            <a:ext cx="5463954" cy="1243049"/>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9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2761-C15D-024A-BE3F-F15C1D5053D2}"/>
              </a:ext>
            </a:extLst>
          </p:cNvPr>
          <p:cNvSpPr>
            <a:spLocks noGrp="1"/>
          </p:cNvSpPr>
          <p:nvPr>
            <p:ph type="title"/>
          </p:nvPr>
        </p:nvSpPr>
        <p:spPr/>
        <p:txBody>
          <a:bodyPr/>
          <a:lstStyle/>
          <a:p>
            <a:r>
              <a:rPr lang="en-US" cap="none" dirty="0"/>
              <a:t>How To Download The Record  </a:t>
            </a:r>
            <a:endParaRPr lang="en-US" dirty="0"/>
          </a:p>
        </p:txBody>
      </p:sp>
    </p:spTree>
    <p:extLst>
      <p:ext uri="{BB962C8B-B14F-4D97-AF65-F5344CB8AC3E}">
        <p14:creationId xmlns:p14="http://schemas.microsoft.com/office/powerpoint/2010/main" val="386542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2614-35AD-D142-903A-9863EB8E1EA7}"/>
              </a:ext>
            </a:extLst>
          </p:cNvPr>
          <p:cNvSpPr>
            <a:spLocks noGrp="1"/>
          </p:cNvSpPr>
          <p:nvPr>
            <p:ph type="title"/>
          </p:nvPr>
        </p:nvSpPr>
        <p:spPr>
          <a:xfrm>
            <a:off x="1451579" y="804519"/>
            <a:ext cx="9603275" cy="1049235"/>
          </a:xfrm>
        </p:spPr>
        <p:txBody>
          <a:bodyPr>
            <a:normAutofit/>
          </a:bodyPr>
          <a:lstStyle/>
          <a:p>
            <a:r>
              <a:rPr lang="en-US" dirty="0"/>
              <a:t>Downloading A Record (all Instruments/Forms) </a:t>
            </a:r>
          </a:p>
        </p:txBody>
      </p:sp>
      <p:sp>
        <p:nvSpPr>
          <p:cNvPr id="3" name="Content Placeholder 2">
            <a:extLst>
              <a:ext uri="{FF2B5EF4-FFF2-40B4-BE49-F238E27FC236}">
                <a16:creationId xmlns:a16="http://schemas.microsoft.com/office/drawing/2014/main" id="{28E240C0-6AA8-6F49-899B-F1CC78331E98}"/>
              </a:ext>
            </a:extLst>
          </p:cNvPr>
          <p:cNvSpPr>
            <a:spLocks noGrp="1"/>
          </p:cNvSpPr>
          <p:nvPr>
            <p:ph idx="1"/>
          </p:nvPr>
        </p:nvSpPr>
        <p:spPr>
          <a:xfrm>
            <a:off x="1451579" y="2015732"/>
            <a:ext cx="5989855" cy="3450613"/>
          </a:xfrm>
        </p:spPr>
        <p:txBody>
          <a:bodyPr>
            <a:normAutofit/>
          </a:bodyPr>
          <a:lstStyle/>
          <a:p>
            <a:pPr fontAlgn="base"/>
            <a:r>
              <a:rPr lang="en-US" dirty="0"/>
              <a:t> Step-1:  To download data of record from all instruments, click on the record number​</a:t>
            </a:r>
          </a:p>
          <a:p>
            <a:pPr fontAlgn="base"/>
            <a:r>
              <a:rPr lang="en-US" dirty="0"/>
              <a:t>Step-2:  After record is opened from "choose action for record" select appropriate option​</a:t>
            </a:r>
          </a:p>
          <a:p>
            <a:pPr marL="0" indent="0" fontAlgn="base">
              <a:buNone/>
            </a:pPr>
            <a:endParaRPr lang="en-US" dirty="0"/>
          </a:p>
          <a:p>
            <a:endParaRPr lang="en-US" dirty="0"/>
          </a:p>
        </p:txBody>
      </p:sp>
      <p:pic>
        <p:nvPicPr>
          <p:cNvPr id="1026" name="Picture 2" descr="Text&#10;&#10;Description automatically generated with medium confidence">
            <a:extLst>
              <a:ext uri="{FF2B5EF4-FFF2-40B4-BE49-F238E27FC236}">
                <a16:creationId xmlns:a16="http://schemas.microsoft.com/office/drawing/2014/main" id="{500F2784-0F8F-DE42-BE79-D80890A8F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5393"/>
          <a:stretch/>
        </p:blipFill>
        <p:spPr bwMode="auto">
          <a:xfrm>
            <a:off x="7746643" y="3937989"/>
            <a:ext cx="3177581" cy="9283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 application&#10;&#10;Description automatically generated">
            <a:extLst>
              <a:ext uri="{FF2B5EF4-FFF2-40B4-BE49-F238E27FC236}">
                <a16:creationId xmlns:a16="http://schemas.microsoft.com/office/drawing/2014/main" id="{5C0B178A-335F-D0F1-DB3F-A3A03A54B6FE}"/>
              </a:ext>
            </a:extLst>
          </p:cNvPr>
          <p:cNvPicPr>
            <a:picLocks noChangeAspect="1"/>
          </p:cNvPicPr>
          <p:nvPr/>
        </p:nvPicPr>
        <p:blipFill>
          <a:blip r:embed="rId3"/>
          <a:stretch>
            <a:fillRect/>
          </a:stretch>
        </p:blipFill>
        <p:spPr>
          <a:xfrm>
            <a:off x="7746643" y="2092853"/>
            <a:ext cx="3177581" cy="1445798"/>
          </a:xfrm>
          <a:prstGeom prst="rect">
            <a:avLst/>
          </a:prstGeom>
        </p:spPr>
      </p:pic>
    </p:spTree>
    <p:extLst>
      <p:ext uri="{BB962C8B-B14F-4D97-AF65-F5344CB8AC3E}">
        <p14:creationId xmlns:p14="http://schemas.microsoft.com/office/powerpoint/2010/main" val="350036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2614-35AD-D142-903A-9863EB8E1EA7}"/>
              </a:ext>
            </a:extLst>
          </p:cNvPr>
          <p:cNvSpPr>
            <a:spLocks noGrp="1"/>
          </p:cNvSpPr>
          <p:nvPr>
            <p:ph type="title"/>
          </p:nvPr>
        </p:nvSpPr>
        <p:spPr>
          <a:xfrm>
            <a:off x="1451579" y="804519"/>
            <a:ext cx="9603275" cy="1049235"/>
          </a:xfrm>
        </p:spPr>
        <p:txBody>
          <a:bodyPr>
            <a:normAutofit/>
          </a:bodyPr>
          <a:lstStyle/>
          <a:p>
            <a:r>
              <a:rPr lang="en-US"/>
              <a:t>Downloading A Record (One Instrument/Form)</a:t>
            </a:r>
          </a:p>
        </p:txBody>
      </p:sp>
      <p:sp>
        <p:nvSpPr>
          <p:cNvPr id="3" name="Content Placeholder 2">
            <a:extLst>
              <a:ext uri="{FF2B5EF4-FFF2-40B4-BE49-F238E27FC236}">
                <a16:creationId xmlns:a16="http://schemas.microsoft.com/office/drawing/2014/main" id="{28E240C0-6AA8-6F49-899B-F1CC78331E98}"/>
              </a:ext>
            </a:extLst>
          </p:cNvPr>
          <p:cNvSpPr>
            <a:spLocks noGrp="1"/>
          </p:cNvSpPr>
          <p:nvPr>
            <p:ph idx="1"/>
          </p:nvPr>
        </p:nvSpPr>
        <p:spPr>
          <a:xfrm>
            <a:off x="1451579" y="2015734"/>
            <a:ext cx="4162555" cy="3450613"/>
          </a:xfrm>
        </p:spPr>
        <p:txBody>
          <a:bodyPr>
            <a:normAutofit/>
          </a:bodyPr>
          <a:lstStyle/>
          <a:p>
            <a:r>
              <a:rPr lang="en-US" dirty="0"/>
              <a:t>A single instrument/ form can be downloaded using "Download PDF of Instrument​" which is located at the top </a:t>
            </a:r>
          </a:p>
        </p:txBody>
      </p:sp>
      <p:pic>
        <p:nvPicPr>
          <p:cNvPr id="4" name="Picture 3" descr="Graphical user interface, application&#10;&#10;Description automatically generated">
            <a:extLst>
              <a:ext uri="{FF2B5EF4-FFF2-40B4-BE49-F238E27FC236}">
                <a16:creationId xmlns:a16="http://schemas.microsoft.com/office/drawing/2014/main" id="{2E078C2E-E3DC-70EB-7CC3-B1E7548D5CC4}"/>
              </a:ext>
            </a:extLst>
          </p:cNvPr>
          <p:cNvPicPr>
            <a:picLocks noChangeAspect="1"/>
          </p:cNvPicPr>
          <p:nvPr/>
        </p:nvPicPr>
        <p:blipFill>
          <a:blip r:embed="rId2"/>
          <a:stretch>
            <a:fillRect/>
          </a:stretch>
        </p:blipFill>
        <p:spPr>
          <a:xfrm>
            <a:off x="6094411" y="2593939"/>
            <a:ext cx="4960443" cy="2294203"/>
          </a:xfrm>
          <a:prstGeom prst="rect">
            <a:avLst/>
          </a:prstGeom>
        </p:spPr>
      </p:pic>
    </p:spTree>
    <p:extLst>
      <p:ext uri="{BB962C8B-B14F-4D97-AF65-F5344CB8AC3E}">
        <p14:creationId xmlns:p14="http://schemas.microsoft.com/office/powerpoint/2010/main" val="51634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2761-C15D-024A-BE3F-F15C1D5053D2}"/>
              </a:ext>
            </a:extLst>
          </p:cNvPr>
          <p:cNvSpPr>
            <a:spLocks noGrp="1"/>
          </p:cNvSpPr>
          <p:nvPr>
            <p:ph type="title"/>
          </p:nvPr>
        </p:nvSpPr>
        <p:spPr/>
        <p:txBody>
          <a:bodyPr/>
          <a:lstStyle/>
          <a:p>
            <a:r>
              <a:rPr lang="en-US" cap="none"/>
              <a:t>How To Delete Records </a:t>
            </a:r>
            <a:endParaRPr lang="en-US"/>
          </a:p>
        </p:txBody>
      </p:sp>
    </p:spTree>
    <p:extLst>
      <p:ext uri="{BB962C8B-B14F-4D97-AF65-F5344CB8AC3E}">
        <p14:creationId xmlns:p14="http://schemas.microsoft.com/office/powerpoint/2010/main" val="3132975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7C31-2196-42BC-50F8-97E5D331207F}"/>
              </a:ext>
            </a:extLst>
          </p:cNvPr>
          <p:cNvSpPr>
            <a:spLocks noGrp="1"/>
          </p:cNvSpPr>
          <p:nvPr>
            <p:ph type="title"/>
          </p:nvPr>
        </p:nvSpPr>
        <p:spPr>
          <a:xfrm>
            <a:off x="1451579" y="804519"/>
            <a:ext cx="9603275" cy="1049235"/>
          </a:xfrm>
        </p:spPr>
        <p:txBody>
          <a:bodyPr>
            <a:normAutofit/>
          </a:bodyPr>
          <a:lstStyle/>
          <a:p>
            <a:r>
              <a:rPr lang="en-US"/>
              <a:t>Approach 1</a:t>
            </a:r>
          </a:p>
        </p:txBody>
      </p:sp>
      <p:sp>
        <p:nvSpPr>
          <p:cNvPr id="3" name="Content Placeholder 2">
            <a:extLst>
              <a:ext uri="{FF2B5EF4-FFF2-40B4-BE49-F238E27FC236}">
                <a16:creationId xmlns:a16="http://schemas.microsoft.com/office/drawing/2014/main" id="{84AFE015-1070-00B5-7808-41AD72EBE20D}"/>
              </a:ext>
            </a:extLst>
          </p:cNvPr>
          <p:cNvSpPr>
            <a:spLocks noGrp="1"/>
          </p:cNvSpPr>
          <p:nvPr>
            <p:ph idx="1"/>
          </p:nvPr>
        </p:nvSpPr>
        <p:spPr>
          <a:xfrm>
            <a:off x="1451579" y="2015734"/>
            <a:ext cx="4162555" cy="3450613"/>
          </a:xfrm>
        </p:spPr>
        <p:txBody>
          <a:bodyPr>
            <a:normAutofit lnSpcReduction="10000"/>
          </a:bodyPr>
          <a:lstStyle/>
          <a:p>
            <a:pPr fontAlgn="base"/>
            <a:r>
              <a:rPr lang="en-US" dirty="0"/>
              <a:t>Forms of a record can be deleted individually from the record status dashboard ​</a:t>
            </a:r>
          </a:p>
          <a:p>
            <a:pPr fontAlgn="base"/>
            <a:r>
              <a:rPr lang="en-US" dirty="0"/>
              <a:t>Please select the form you wish to delete and scroll all the way down​</a:t>
            </a:r>
          </a:p>
          <a:p>
            <a:pPr fontAlgn="base"/>
            <a:r>
              <a:rPr lang="en-US" dirty="0"/>
              <a:t>Select "Delete data for THIS FORM only" as shown in the picture </a:t>
            </a:r>
          </a:p>
          <a:p>
            <a:endParaRPr lang="en-US" dirty="0"/>
          </a:p>
          <a:p>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E5530B89-2385-CB31-F28E-0145EA36AC85}"/>
              </a:ext>
            </a:extLst>
          </p:cNvPr>
          <p:cNvPicPr>
            <a:picLocks noChangeAspect="1"/>
          </p:cNvPicPr>
          <p:nvPr/>
        </p:nvPicPr>
        <p:blipFill>
          <a:blip r:embed="rId2"/>
          <a:stretch>
            <a:fillRect/>
          </a:stretch>
        </p:blipFill>
        <p:spPr>
          <a:xfrm>
            <a:off x="6094411" y="2941169"/>
            <a:ext cx="4960443" cy="1599742"/>
          </a:xfrm>
          <a:prstGeom prst="rect">
            <a:avLst/>
          </a:prstGeom>
        </p:spPr>
      </p:pic>
    </p:spTree>
    <p:extLst>
      <p:ext uri="{BB962C8B-B14F-4D97-AF65-F5344CB8AC3E}">
        <p14:creationId xmlns:p14="http://schemas.microsoft.com/office/powerpoint/2010/main" val="307722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7C31-2196-42BC-50F8-97E5D331207F}"/>
              </a:ext>
            </a:extLst>
          </p:cNvPr>
          <p:cNvSpPr>
            <a:spLocks noGrp="1"/>
          </p:cNvSpPr>
          <p:nvPr>
            <p:ph type="title"/>
          </p:nvPr>
        </p:nvSpPr>
        <p:spPr>
          <a:xfrm>
            <a:off x="1451579" y="804519"/>
            <a:ext cx="9603275" cy="1049235"/>
          </a:xfrm>
        </p:spPr>
        <p:txBody>
          <a:bodyPr>
            <a:normAutofit/>
          </a:bodyPr>
          <a:lstStyle/>
          <a:p>
            <a:r>
              <a:rPr lang="en-US"/>
              <a:t>Approach 2</a:t>
            </a:r>
          </a:p>
        </p:txBody>
      </p:sp>
      <p:sp>
        <p:nvSpPr>
          <p:cNvPr id="3" name="Content Placeholder 2">
            <a:extLst>
              <a:ext uri="{FF2B5EF4-FFF2-40B4-BE49-F238E27FC236}">
                <a16:creationId xmlns:a16="http://schemas.microsoft.com/office/drawing/2014/main" id="{84AFE015-1070-00B5-7808-41AD72EBE20D}"/>
              </a:ext>
            </a:extLst>
          </p:cNvPr>
          <p:cNvSpPr>
            <a:spLocks noGrp="1"/>
          </p:cNvSpPr>
          <p:nvPr>
            <p:ph idx="1"/>
          </p:nvPr>
        </p:nvSpPr>
        <p:spPr>
          <a:xfrm>
            <a:off x="1451579" y="2015734"/>
            <a:ext cx="4162555" cy="3450613"/>
          </a:xfrm>
        </p:spPr>
        <p:txBody>
          <a:bodyPr>
            <a:normAutofit/>
          </a:bodyPr>
          <a:lstStyle/>
          <a:p>
            <a:pPr fontAlgn="base"/>
            <a:r>
              <a:rPr lang="en-US" dirty="0"/>
              <a:t>To delete all the forms/ entire record click on the "Record ID" as shown in the picture ​</a:t>
            </a:r>
          </a:p>
          <a:p>
            <a:pPr fontAlgn="base"/>
            <a:r>
              <a:rPr lang="en-US" dirty="0"/>
              <a:t>From "Choose action for record" dropdown menu select "Delete record (all forms)" </a:t>
            </a:r>
          </a:p>
          <a:p>
            <a:endParaRPr lang="en-US" dirty="0"/>
          </a:p>
          <a:p>
            <a:endParaRPr lang="en-US" dirty="0"/>
          </a:p>
        </p:txBody>
      </p:sp>
      <p:pic>
        <p:nvPicPr>
          <p:cNvPr id="5" name="Picture 5" descr="Text, application&#10;&#10;Description automatically generated">
            <a:extLst>
              <a:ext uri="{FF2B5EF4-FFF2-40B4-BE49-F238E27FC236}">
                <a16:creationId xmlns:a16="http://schemas.microsoft.com/office/drawing/2014/main" id="{48316A84-679C-E926-E36F-657DB6689E90}"/>
              </a:ext>
            </a:extLst>
          </p:cNvPr>
          <p:cNvPicPr>
            <a:picLocks noChangeAspect="1"/>
          </p:cNvPicPr>
          <p:nvPr/>
        </p:nvPicPr>
        <p:blipFill>
          <a:blip r:embed="rId2"/>
          <a:stretch>
            <a:fillRect/>
          </a:stretch>
        </p:blipFill>
        <p:spPr>
          <a:xfrm>
            <a:off x="7772400" y="2614077"/>
            <a:ext cx="4027714" cy="1528245"/>
          </a:xfrm>
          <a:prstGeom prst="rect">
            <a:avLst/>
          </a:prstGeom>
        </p:spPr>
      </p:pic>
      <p:pic>
        <p:nvPicPr>
          <p:cNvPr id="6" name="Picture 6" descr="Graphical user interface, application, Teams&#10;&#10;Description automatically generated">
            <a:extLst>
              <a:ext uri="{FF2B5EF4-FFF2-40B4-BE49-F238E27FC236}">
                <a16:creationId xmlns:a16="http://schemas.microsoft.com/office/drawing/2014/main" id="{68E0F0E8-C12F-205C-0841-A02EC2F18A40}"/>
              </a:ext>
            </a:extLst>
          </p:cNvPr>
          <p:cNvPicPr>
            <a:picLocks noChangeAspect="1"/>
          </p:cNvPicPr>
          <p:nvPr/>
        </p:nvPicPr>
        <p:blipFill>
          <a:blip r:embed="rId3"/>
          <a:stretch>
            <a:fillRect/>
          </a:stretch>
        </p:blipFill>
        <p:spPr>
          <a:xfrm>
            <a:off x="6255658" y="2250168"/>
            <a:ext cx="1422400" cy="2168979"/>
          </a:xfrm>
          <a:prstGeom prst="rect">
            <a:avLst/>
          </a:prstGeom>
        </p:spPr>
      </p:pic>
    </p:spTree>
    <p:extLst>
      <p:ext uri="{BB962C8B-B14F-4D97-AF65-F5344CB8AC3E}">
        <p14:creationId xmlns:p14="http://schemas.microsoft.com/office/powerpoint/2010/main" val="10649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635C-4440-4546-B786-3913CE6BBB5D}"/>
              </a:ext>
            </a:extLst>
          </p:cNvPr>
          <p:cNvSpPr>
            <a:spLocks noGrp="1"/>
          </p:cNvSpPr>
          <p:nvPr>
            <p:ph type="title"/>
          </p:nvPr>
        </p:nvSpPr>
        <p:spPr/>
        <p:txBody>
          <a:bodyPr/>
          <a:lstStyle/>
          <a:p>
            <a:r>
              <a:rPr lang="en-US" dirty="0" err="1"/>
              <a:t>REDc</a:t>
            </a:r>
            <a:r>
              <a:rPr lang="en-US" cap="none" dirty="0" err="1"/>
              <a:t>ap</a:t>
            </a:r>
            <a:r>
              <a:rPr lang="en-US" cap="none" dirty="0"/>
              <a:t> Applications</a:t>
            </a:r>
            <a:endParaRPr lang="en-US" dirty="0"/>
          </a:p>
        </p:txBody>
      </p:sp>
      <p:sp>
        <p:nvSpPr>
          <p:cNvPr id="3" name="Text Placeholder 2">
            <a:extLst>
              <a:ext uri="{FF2B5EF4-FFF2-40B4-BE49-F238E27FC236}">
                <a16:creationId xmlns:a16="http://schemas.microsoft.com/office/drawing/2014/main" id="{BA7E64A1-C4C2-4942-A979-3E5C0BFFEA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383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436AF-BB00-7F4F-8222-2EECE44BADC7}"/>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68E9DC66-B5D7-3342-8D6F-43875740D0C2}"/>
              </a:ext>
            </a:extLst>
          </p:cNvPr>
          <p:cNvSpPr>
            <a:spLocks noGrp="1"/>
          </p:cNvSpPr>
          <p:nvPr>
            <p:ph idx="1"/>
          </p:nvPr>
        </p:nvSpPr>
        <p:spPr/>
        <p:txBody>
          <a:bodyPr>
            <a:normAutofit/>
          </a:bodyPr>
          <a:lstStyle/>
          <a:p>
            <a:pPr lvl="1"/>
            <a:r>
              <a:rPr lang="en-US" dirty="0"/>
              <a:t>Project Set-up</a:t>
            </a:r>
          </a:p>
          <a:p>
            <a:pPr lvl="1"/>
            <a:r>
              <a:rPr lang="en-US" dirty="0"/>
              <a:t>Online Designer</a:t>
            </a:r>
          </a:p>
          <a:p>
            <a:pPr lvl="1"/>
            <a:r>
              <a:rPr lang="en-US" dirty="0"/>
              <a:t>Record Status Dashboard</a:t>
            </a:r>
          </a:p>
          <a:p>
            <a:pPr lvl="1"/>
            <a:r>
              <a:rPr lang="en-US" dirty="0"/>
              <a:t>Applications</a:t>
            </a:r>
          </a:p>
          <a:p>
            <a:pPr lvl="1"/>
            <a:endParaRPr lang="en-US" dirty="0"/>
          </a:p>
          <a:p>
            <a:endParaRPr lang="en-US" dirty="0"/>
          </a:p>
          <a:p>
            <a:endParaRPr lang="en-US" dirty="0"/>
          </a:p>
        </p:txBody>
      </p:sp>
    </p:spTree>
    <p:extLst>
      <p:ext uri="{BB962C8B-B14F-4D97-AF65-F5344CB8AC3E}">
        <p14:creationId xmlns:p14="http://schemas.microsoft.com/office/powerpoint/2010/main" val="202536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2761-C15D-024A-BE3F-F15C1D5053D2}"/>
              </a:ext>
            </a:extLst>
          </p:cNvPr>
          <p:cNvSpPr>
            <a:spLocks noGrp="1"/>
          </p:cNvSpPr>
          <p:nvPr>
            <p:ph type="title"/>
          </p:nvPr>
        </p:nvSpPr>
        <p:spPr/>
        <p:txBody>
          <a:bodyPr/>
          <a:lstStyle/>
          <a:p>
            <a:r>
              <a:rPr lang="en-US" cap="none" dirty="0"/>
              <a:t>How To Import Data </a:t>
            </a:r>
            <a:endParaRPr lang="en-US" dirty="0"/>
          </a:p>
        </p:txBody>
      </p:sp>
    </p:spTree>
    <p:extLst>
      <p:ext uri="{BB962C8B-B14F-4D97-AF65-F5344CB8AC3E}">
        <p14:creationId xmlns:p14="http://schemas.microsoft.com/office/powerpoint/2010/main" val="3501983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E311-2058-4E4C-A0C2-4BBE3FCFEA1A}"/>
              </a:ext>
            </a:extLst>
          </p:cNvPr>
          <p:cNvSpPr>
            <a:spLocks noGrp="1"/>
          </p:cNvSpPr>
          <p:nvPr>
            <p:ph type="title"/>
          </p:nvPr>
        </p:nvSpPr>
        <p:spPr>
          <a:xfrm>
            <a:off x="1451579" y="804519"/>
            <a:ext cx="9603275" cy="1049235"/>
          </a:xfrm>
        </p:spPr>
        <p:txBody>
          <a:bodyPr>
            <a:normAutofit/>
          </a:bodyPr>
          <a:lstStyle/>
          <a:p>
            <a:r>
              <a:rPr lang="en-US" dirty="0"/>
              <a:t>Step 1</a:t>
            </a:r>
          </a:p>
        </p:txBody>
      </p:sp>
      <p:sp>
        <p:nvSpPr>
          <p:cNvPr id="3" name="Content Placeholder 2">
            <a:extLst>
              <a:ext uri="{FF2B5EF4-FFF2-40B4-BE49-F238E27FC236}">
                <a16:creationId xmlns:a16="http://schemas.microsoft.com/office/drawing/2014/main" id="{84E47FAE-C2A2-AD4C-ABCE-DBE83C0D820E}"/>
              </a:ext>
            </a:extLst>
          </p:cNvPr>
          <p:cNvSpPr>
            <a:spLocks noGrp="1"/>
          </p:cNvSpPr>
          <p:nvPr>
            <p:ph idx="1"/>
          </p:nvPr>
        </p:nvSpPr>
        <p:spPr>
          <a:xfrm>
            <a:off x="1451579" y="2015734"/>
            <a:ext cx="4162555" cy="3450613"/>
          </a:xfrm>
        </p:spPr>
        <p:txBody>
          <a:bodyPr>
            <a:normAutofit/>
          </a:bodyPr>
          <a:lstStyle/>
          <a:p>
            <a:r>
              <a:rPr lang="en-US" dirty="0"/>
              <a:t>Go to the project where you wish to import data </a:t>
            </a:r>
          </a:p>
          <a:p>
            <a:r>
              <a:rPr lang="en-US" dirty="0"/>
              <a:t>Under applications open “</a:t>
            </a:r>
            <a:r>
              <a:rPr lang="en-US" b="1" dirty="0"/>
              <a:t>Data Import Tool</a:t>
            </a:r>
            <a:r>
              <a:rPr lang="en-US" dirty="0"/>
              <a:t>”</a:t>
            </a:r>
          </a:p>
          <a:p>
            <a:endParaRPr lang="en-US" dirty="0"/>
          </a:p>
        </p:txBody>
      </p:sp>
      <p:pic>
        <p:nvPicPr>
          <p:cNvPr id="5" name="Picture 4" descr="Graphical user interface, text&#10;&#10;Description automatically generated">
            <a:extLst>
              <a:ext uri="{FF2B5EF4-FFF2-40B4-BE49-F238E27FC236}">
                <a16:creationId xmlns:a16="http://schemas.microsoft.com/office/drawing/2014/main" id="{89A41CFC-A009-4E42-8CF1-987AE69A3AC1}"/>
              </a:ext>
            </a:extLst>
          </p:cNvPr>
          <p:cNvPicPr>
            <a:picLocks noChangeAspect="1"/>
          </p:cNvPicPr>
          <p:nvPr/>
        </p:nvPicPr>
        <p:blipFill>
          <a:blip r:embed="rId2"/>
          <a:stretch>
            <a:fillRect/>
          </a:stretch>
        </p:blipFill>
        <p:spPr>
          <a:xfrm>
            <a:off x="6870893" y="2015734"/>
            <a:ext cx="3407479" cy="3450613"/>
          </a:xfrm>
          <a:prstGeom prst="rect">
            <a:avLst/>
          </a:prstGeom>
        </p:spPr>
      </p:pic>
    </p:spTree>
    <p:extLst>
      <p:ext uri="{BB962C8B-B14F-4D97-AF65-F5344CB8AC3E}">
        <p14:creationId xmlns:p14="http://schemas.microsoft.com/office/powerpoint/2010/main" val="379269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E311-2058-4E4C-A0C2-4BBE3FCFEA1A}"/>
              </a:ext>
            </a:extLst>
          </p:cNvPr>
          <p:cNvSpPr>
            <a:spLocks noGrp="1"/>
          </p:cNvSpPr>
          <p:nvPr>
            <p:ph type="title"/>
          </p:nvPr>
        </p:nvSpPr>
        <p:spPr>
          <a:xfrm>
            <a:off x="1451579" y="804519"/>
            <a:ext cx="9603275" cy="1049235"/>
          </a:xfrm>
        </p:spPr>
        <p:txBody>
          <a:bodyPr>
            <a:normAutofit/>
          </a:bodyPr>
          <a:lstStyle/>
          <a:p>
            <a:r>
              <a:rPr lang="en-US" dirty="0"/>
              <a:t>Step 2 </a:t>
            </a:r>
          </a:p>
        </p:txBody>
      </p:sp>
      <p:sp>
        <p:nvSpPr>
          <p:cNvPr id="3" name="Content Placeholder 2">
            <a:extLst>
              <a:ext uri="{FF2B5EF4-FFF2-40B4-BE49-F238E27FC236}">
                <a16:creationId xmlns:a16="http://schemas.microsoft.com/office/drawing/2014/main" id="{84E47FAE-C2A2-AD4C-ABCE-DBE83C0D820E}"/>
              </a:ext>
            </a:extLst>
          </p:cNvPr>
          <p:cNvSpPr>
            <a:spLocks noGrp="1"/>
          </p:cNvSpPr>
          <p:nvPr>
            <p:ph idx="1"/>
          </p:nvPr>
        </p:nvSpPr>
        <p:spPr>
          <a:xfrm>
            <a:off x="1451579" y="2015734"/>
            <a:ext cx="4162555" cy="3450613"/>
          </a:xfrm>
        </p:spPr>
        <p:txBody>
          <a:bodyPr>
            <a:normAutofit/>
          </a:bodyPr>
          <a:lstStyle/>
          <a:p>
            <a:pPr fontAlgn="base"/>
            <a:r>
              <a:rPr lang="en-US" dirty="0"/>
              <a:t>Download the data import template format and use the same field names as seen in template ​</a:t>
            </a:r>
          </a:p>
          <a:p>
            <a:pPr fontAlgn="base"/>
            <a:r>
              <a:rPr lang="en-US" dirty="0"/>
              <a:t>Make sure “</a:t>
            </a:r>
            <a:r>
              <a:rPr lang="en-US" b="1" dirty="0"/>
              <a:t>record id</a:t>
            </a:r>
            <a:r>
              <a:rPr lang="en-US" dirty="0"/>
              <a:t>” is continuous, not duplicated and mention the user DAG name appropriately​</a:t>
            </a:r>
          </a:p>
        </p:txBody>
      </p:sp>
      <p:pic>
        <p:nvPicPr>
          <p:cNvPr id="6" name="Picture 5" descr="Graphical user interface, text, application, email&#10;&#10;Description automatically generated">
            <a:extLst>
              <a:ext uri="{FF2B5EF4-FFF2-40B4-BE49-F238E27FC236}">
                <a16:creationId xmlns:a16="http://schemas.microsoft.com/office/drawing/2014/main" id="{85B903D2-F14F-924E-96D5-7B1C2B99731E}"/>
              </a:ext>
            </a:extLst>
          </p:cNvPr>
          <p:cNvPicPr>
            <a:picLocks noChangeAspect="1"/>
          </p:cNvPicPr>
          <p:nvPr/>
        </p:nvPicPr>
        <p:blipFill rotWithShape="1">
          <a:blip r:embed="rId2"/>
          <a:srcRect b="65425"/>
          <a:stretch/>
        </p:blipFill>
        <p:spPr>
          <a:xfrm>
            <a:off x="6094411" y="2457527"/>
            <a:ext cx="4960443" cy="887558"/>
          </a:xfrm>
          <a:prstGeom prst="rect">
            <a:avLst/>
          </a:prstGeom>
        </p:spPr>
      </p:pic>
    </p:spTree>
    <p:extLst>
      <p:ext uri="{BB962C8B-B14F-4D97-AF65-F5344CB8AC3E}">
        <p14:creationId xmlns:p14="http://schemas.microsoft.com/office/powerpoint/2010/main" val="273752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E311-2058-4E4C-A0C2-4BBE3FCFEA1A}"/>
              </a:ext>
            </a:extLst>
          </p:cNvPr>
          <p:cNvSpPr>
            <a:spLocks noGrp="1"/>
          </p:cNvSpPr>
          <p:nvPr>
            <p:ph type="title"/>
          </p:nvPr>
        </p:nvSpPr>
        <p:spPr>
          <a:xfrm>
            <a:off x="1451579" y="804519"/>
            <a:ext cx="9603275" cy="1049235"/>
          </a:xfrm>
        </p:spPr>
        <p:txBody>
          <a:bodyPr>
            <a:normAutofit/>
          </a:bodyPr>
          <a:lstStyle/>
          <a:p>
            <a:r>
              <a:rPr lang="en-US" dirty="0"/>
              <a:t>Step 3 </a:t>
            </a:r>
          </a:p>
        </p:txBody>
      </p:sp>
      <p:sp>
        <p:nvSpPr>
          <p:cNvPr id="3" name="Content Placeholder 2">
            <a:extLst>
              <a:ext uri="{FF2B5EF4-FFF2-40B4-BE49-F238E27FC236}">
                <a16:creationId xmlns:a16="http://schemas.microsoft.com/office/drawing/2014/main" id="{84E47FAE-C2A2-AD4C-ABCE-DBE83C0D820E}"/>
              </a:ext>
            </a:extLst>
          </p:cNvPr>
          <p:cNvSpPr>
            <a:spLocks noGrp="1"/>
          </p:cNvSpPr>
          <p:nvPr>
            <p:ph idx="1"/>
          </p:nvPr>
        </p:nvSpPr>
        <p:spPr>
          <a:xfrm>
            <a:off x="1451579" y="2015734"/>
            <a:ext cx="4162555" cy="3450613"/>
          </a:xfrm>
        </p:spPr>
        <p:txBody>
          <a:bodyPr>
            <a:normAutofit/>
          </a:bodyPr>
          <a:lstStyle/>
          <a:p>
            <a:r>
              <a:rPr lang="en-US" dirty="0"/>
              <a:t>Read instructions thoroughly </a:t>
            </a:r>
          </a:p>
          <a:p>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85B903D2-F14F-924E-96D5-7B1C2B99731E}"/>
              </a:ext>
            </a:extLst>
          </p:cNvPr>
          <p:cNvPicPr>
            <a:picLocks noChangeAspect="1"/>
          </p:cNvPicPr>
          <p:nvPr/>
        </p:nvPicPr>
        <p:blipFill>
          <a:blip r:embed="rId2"/>
          <a:stretch>
            <a:fillRect/>
          </a:stretch>
        </p:blipFill>
        <p:spPr>
          <a:xfrm>
            <a:off x="6094411" y="2457526"/>
            <a:ext cx="4960443" cy="2567029"/>
          </a:xfrm>
          <a:prstGeom prst="rect">
            <a:avLst/>
          </a:prstGeom>
        </p:spPr>
      </p:pic>
    </p:spTree>
    <p:extLst>
      <p:ext uri="{BB962C8B-B14F-4D97-AF65-F5344CB8AC3E}">
        <p14:creationId xmlns:p14="http://schemas.microsoft.com/office/powerpoint/2010/main" val="2113970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E311-2058-4E4C-A0C2-4BBE3FCFEA1A}"/>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Step 4 </a:t>
            </a:r>
          </a:p>
        </p:txBody>
      </p:sp>
      <p:sp>
        <p:nvSpPr>
          <p:cNvPr id="7" name="Content Placeholder 2">
            <a:extLst>
              <a:ext uri="{FF2B5EF4-FFF2-40B4-BE49-F238E27FC236}">
                <a16:creationId xmlns:a16="http://schemas.microsoft.com/office/drawing/2014/main" id="{3F454D9C-E02E-3D4C-9D92-A9D815CAB987}"/>
              </a:ext>
            </a:extLst>
          </p:cNvPr>
          <p:cNvSpPr txBox="1">
            <a:spLocks/>
          </p:cNvSpPr>
          <p:nvPr/>
        </p:nvSpPr>
        <p:spPr>
          <a:xfrm>
            <a:off x="1451579" y="2015734"/>
            <a:ext cx="416255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Make sure all the fields are designated properly and upload the file</a:t>
            </a:r>
          </a:p>
          <a:p>
            <a:r>
              <a:rPr lang="en-US" dirty="0"/>
              <a:t>Fix errors before training again</a:t>
            </a:r>
            <a:br>
              <a:rPr lang="en-US" dirty="0"/>
            </a:b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82BF6198-9AD8-EB4D-9348-BB4530AB480B}"/>
              </a:ext>
            </a:extLst>
          </p:cNvPr>
          <p:cNvPicPr>
            <a:picLocks noGrp="1" noChangeAspect="1"/>
          </p:cNvPicPr>
          <p:nvPr>
            <p:ph idx="1"/>
          </p:nvPr>
        </p:nvPicPr>
        <p:blipFill>
          <a:blip r:embed="rId2"/>
          <a:stretch>
            <a:fillRect/>
          </a:stretch>
        </p:blipFill>
        <p:spPr>
          <a:xfrm>
            <a:off x="6094411" y="2959771"/>
            <a:ext cx="4960443" cy="1562539"/>
          </a:xfrm>
          <a:prstGeom prst="rect">
            <a:avLst/>
          </a:prstGeom>
        </p:spPr>
      </p:pic>
    </p:spTree>
    <p:extLst>
      <p:ext uri="{BB962C8B-B14F-4D97-AF65-F5344CB8AC3E}">
        <p14:creationId xmlns:p14="http://schemas.microsoft.com/office/powerpoint/2010/main" val="1354370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3979044-D4D8-9A4A-A1BD-F9EFF9ED2AF1}"/>
              </a:ext>
            </a:extLst>
          </p:cNvPr>
          <p:cNvSpPr>
            <a:spLocks noGrp="1"/>
          </p:cNvSpPr>
          <p:nvPr>
            <p:ph type="title"/>
          </p:nvPr>
        </p:nvSpPr>
        <p:spPr>
          <a:xfrm>
            <a:off x="1451580" y="804520"/>
            <a:ext cx="4176511" cy="1049235"/>
          </a:xfrm>
        </p:spPr>
        <p:txBody>
          <a:bodyPr>
            <a:normAutofit/>
          </a:bodyPr>
          <a:lstStyle/>
          <a:p>
            <a:r>
              <a:rPr lang="en-US"/>
              <a:t>Step 5</a:t>
            </a:r>
          </a:p>
        </p:txBody>
      </p:sp>
      <p:sp>
        <p:nvSpPr>
          <p:cNvPr id="23" name="Rectangle 2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517CE6D-FFC7-F545-A0EC-287F3984A4BB}"/>
              </a:ext>
            </a:extLst>
          </p:cNvPr>
          <p:cNvSpPr>
            <a:spLocks noGrp="1"/>
          </p:cNvSpPr>
          <p:nvPr>
            <p:ph idx="1"/>
          </p:nvPr>
        </p:nvSpPr>
        <p:spPr>
          <a:xfrm>
            <a:off x="1451581" y="2015732"/>
            <a:ext cx="4172212" cy="3450613"/>
          </a:xfrm>
        </p:spPr>
        <p:txBody>
          <a:bodyPr>
            <a:normAutofit/>
          </a:bodyPr>
          <a:lstStyle/>
          <a:p>
            <a:r>
              <a:rPr lang="en-US" dirty="0"/>
              <a:t>Review the data before importing</a:t>
            </a:r>
          </a:p>
        </p:txBody>
      </p:sp>
      <p:pic>
        <p:nvPicPr>
          <p:cNvPr id="4" name="Picture 3">
            <a:extLst>
              <a:ext uri="{FF2B5EF4-FFF2-40B4-BE49-F238E27FC236}">
                <a16:creationId xmlns:a16="http://schemas.microsoft.com/office/drawing/2014/main" id="{1EE90088-2889-7DFF-6663-3D3581AC5E83}"/>
              </a:ext>
            </a:extLst>
          </p:cNvPr>
          <p:cNvPicPr>
            <a:picLocks noChangeAspect="1"/>
          </p:cNvPicPr>
          <p:nvPr/>
        </p:nvPicPr>
        <p:blipFill>
          <a:blip r:embed="rId2"/>
          <a:stretch>
            <a:fillRect/>
          </a:stretch>
        </p:blipFill>
        <p:spPr>
          <a:xfrm>
            <a:off x="6115127" y="805583"/>
            <a:ext cx="4919010" cy="4660762"/>
          </a:xfrm>
          <a:prstGeom prst="rect">
            <a:avLst/>
          </a:prstGeom>
        </p:spPr>
      </p:pic>
      <p:pic>
        <p:nvPicPr>
          <p:cNvPr id="25" name="Picture 2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254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8344-0C34-9B49-9A2C-5697D037EC52}"/>
              </a:ext>
            </a:extLst>
          </p:cNvPr>
          <p:cNvSpPr>
            <a:spLocks noGrp="1"/>
          </p:cNvSpPr>
          <p:nvPr>
            <p:ph type="title"/>
          </p:nvPr>
        </p:nvSpPr>
        <p:spPr/>
        <p:txBody>
          <a:bodyPr/>
          <a:lstStyle/>
          <a:p>
            <a:r>
              <a:rPr lang="en-US" dirty="0"/>
              <a:t>CSV Template for Data Import</a:t>
            </a:r>
          </a:p>
        </p:txBody>
      </p:sp>
      <p:sp>
        <p:nvSpPr>
          <p:cNvPr id="3" name="Text Placeholder 2">
            <a:extLst>
              <a:ext uri="{FF2B5EF4-FFF2-40B4-BE49-F238E27FC236}">
                <a16:creationId xmlns:a16="http://schemas.microsoft.com/office/drawing/2014/main" id="{AFE1DDAC-BF65-134D-B682-3E494492C4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1793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E311-2058-4E4C-A0C2-4BBE3FCFEA1A}"/>
              </a:ext>
            </a:extLst>
          </p:cNvPr>
          <p:cNvSpPr>
            <a:spLocks noGrp="1"/>
          </p:cNvSpPr>
          <p:nvPr>
            <p:ph type="title"/>
          </p:nvPr>
        </p:nvSpPr>
        <p:spPr>
          <a:xfrm>
            <a:off x="1451579" y="804519"/>
            <a:ext cx="9603275" cy="1049235"/>
          </a:xfrm>
        </p:spPr>
        <p:txBody>
          <a:bodyPr>
            <a:normAutofit/>
          </a:bodyPr>
          <a:lstStyle/>
          <a:p>
            <a:r>
              <a:rPr lang="en-US" dirty="0"/>
              <a:t>Step 1</a:t>
            </a:r>
          </a:p>
        </p:txBody>
      </p:sp>
      <p:sp>
        <p:nvSpPr>
          <p:cNvPr id="3" name="Content Placeholder 2">
            <a:extLst>
              <a:ext uri="{FF2B5EF4-FFF2-40B4-BE49-F238E27FC236}">
                <a16:creationId xmlns:a16="http://schemas.microsoft.com/office/drawing/2014/main" id="{84E47FAE-C2A2-AD4C-ABCE-DBE83C0D820E}"/>
              </a:ext>
            </a:extLst>
          </p:cNvPr>
          <p:cNvSpPr>
            <a:spLocks noGrp="1"/>
          </p:cNvSpPr>
          <p:nvPr>
            <p:ph idx="1"/>
          </p:nvPr>
        </p:nvSpPr>
        <p:spPr>
          <a:xfrm>
            <a:off x="1451579" y="2015734"/>
            <a:ext cx="4162555" cy="3450613"/>
          </a:xfrm>
        </p:spPr>
        <p:txBody>
          <a:bodyPr>
            <a:normAutofit/>
          </a:bodyPr>
          <a:lstStyle/>
          <a:p>
            <a:r>
              <a:rPr lang="en-US" dirty="0"/>
              <a:t>Open the project where you want to get the CSV template from and  under applications open “</a:t>
            </a:r>
            <a:r>
              <a:rPr lang="en-US" b="1" dirty="0"/>
              <a:t>Data Import Tool</a:t>
            </a:r>
            <a:r>
              <a:rPr lang="en-US" dirty="0"/>
              <a:t>”</a:t>
            </a:r>
          </a:p>
          <a:p>
            <a:endParaRPr lang="en-US" dirty="0"/>
          </a:p>
        </p:txBody>
      </p:sp>
      <p:pic>
        <p:nvPicPr>
          <p:cNvPr id="5" name="Picture 4" descr="Graphical user interface, text&#10;&#10;Description automatically generated">
            <a:extLst>
              <a:ext uri="{FF2B5EF4-FFF2-40B4-BE49-F238E27FC236}">
                <a16:creationId xmlns:a16="http://schemas.microsoft.com/office/drawing/2014/main" id="{89A41CFC-A009-4E42-8CF1-987AE69A3AC1}"/>
              </a:ext>
            </a:extLst>
          </p:cNvPr>
          <p:cNvPicPr>
            <a:picLocks noChangeAspect="1"/>
          </p:cNvPicPr>
          <p:nvPr/>
        </p:nvPicPr>
        <p:blipFill>
          <a:blip r:embed="rId2"/>
          <a:stretch>
            <a:fillRect/>
          </a:stretch>
        </p:blipFill>
        <p:spPr>
          <a:xfrm>
            <a:off x="6870893" y="2015734"/>
            <a:ext cx="3407479" cy="3450613"/>
          </a:xfrm>
          <a:prstGeom prst="rect">
            <a:avLst/>
          </a:prstGeom>
        </p:spPr>
      </p:pic>
    </p:spTree>
    <p:extLst>
      <p:ext uri="{BB962C8B-B14F-4D97-AF65-F5344CB8AC3E}">
        <p14:creationId xmlns:p14="http://schemas.microsoft.com/office/powerpoint/2010/main" val="277909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E311-2058-4E4C-A0C2-4BBE3FCFEA1A}"/>
              </a:ext>
            </a:extLst>
          </p:cNvPr>
          <p:cNvSpPr>
            <a:spLocks noGrp="1"/>
          </p:cNvSpPr>
          <p:nvPr>
            <p:ph type="title"/>
          </p:nvPr>
        </p:nvSpPr>
        <p:spPr>
          <a:xfrm>
            <a:off x="1451579" y="804519"/>
            <a:ext cx="9603275" cy="1049235"/>
          </a:xfrm>
        </p:spPr>
        <p:txBody>
          <a:bodyPr>
            <a:normAutofit/>
          </a:bodyPr>
          <a:lstStyle/>
          <a:p>
            <a:r>
              <a:rPr lang="en-US" dirty="0"/>
              <a:t>Step 2 </a:t>
            </a:r>
          </a:p>
        </p:txBody>
      </p:sp>
      <p:sp>
        <p:nvSpPr>
          <p:cNvPr id="3" name="Content Placeholder 2">
            <a:extLst>
              <a:ext uri="{FF2B5EF4-FFF2-40B4-BE49-F238E27FC236}">
                <a16:creationId xmlns:a16="http://schemas.microsoft.com/office/drawing/2014/main" id="{84E47FAE-C2A2-AD4C-ABCE-DBE83C0D820E}"/>
              </a:ext>
            </a:extLst>
          </p:cNvPr>
          <p:cNvSpPr>
            <a:spLocks noGrp="1"/>
          </p:cNvSpPr>
          <p:nvPr>
            <p:ph idx="1"/>
          </p:nvPr>
        </p:nvSpPr>
        <p:spPr>
          <a:xfrm>
            <a:off x="1451579" y="2015734"/>
            <a:ext cx="4162555" cy="3450613"/>
          </a:xfrm>
        </p:spPr>
        <p:txBody>
          <a:bodyPr>
            <a:normAutofit/>
          </a:bodyPr>
          <a:lstStyle/>
          <a:p>
            <a:r>
              <a:rPr lang="en-US" dirty="0"/>
              <a:t>Download the data import template and use the same field naming as in template</a:t>
            </a:r>
          </a:p>
        </p:txBody>
      </p:sp>
      <p:pic>
        <p:nvPicPr>
          <p:cNvPr id="6" name="Picture 5" descr="Graphical user interface, text, application, email&#10;&#10;Description automatically generated">
            <a:extLst>
              <a:ext uri="{FF2B5EF4-FFF2-40B4-BE49-F238E27FC236}">
                <a16:creationId xmlns:a16="http://schemas.microsoft.com/office/drawing/2014/main" id="{85B903D2-F14F-924E-96D5-7B1C2B99731E}"/>
              </a:ext>
            </a:extLst>
          </p:cNvPr>
          <p:cNvPicPr>
            <a:picLocks noChangeAspect="1"/>
          </p:cNvPicPr>
          <p:nvPr/>
        </p:nvPicPr>
        <p:blipFill rotWithShape="1">
          <a:blip r:embed="rId2"/>
          <a:srcRect b="65425"/>
          <a:stretch/>
        </p:blipFill>
        <p:spPr>
          <a:xfrm>
            <a:off x="6094411" y="2457527"/>
            <a:ext cx="4960443" cy="887558"/>
          </a:xfrm>
          <a:prstGeom prst="rect">
            <a:avLst/>
          </a:prstGeom>
        </p:spPr>
      </p:pic>
    </p:spTree>
    <p:extLst>
      <p:ext uri="{BB962C8B-B14F-4D97-AF65-F5344CB8AC3E}">
        <p14:creationId xmlns:p14="http://schemas.microsoft.com/office/powerpoint/2010/main" val="2489826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8344-0C34-9B49-9A2C-5697D037EC52}"/>
              </a:ext>
            </a:extLst>
          </p:cNvPr>
          <p:cNvSpPr>
            <a:spLocks noGrp="1"/>
          </p:cNvSpPr>
          <p:nvPr>
            <p:ph type="title"/>
          </p:nvPr>
        </p:nvSpPr>
        <p:spPr/>
        <p:txBody>
          <a:bodyPr/>
          <a:lstStyle/>
          <a:p>
            <a:r>
              <a:rPr lang="en-US" dirty="0"/>
              <a:t>How TO EXPORT DATA</a:t>
            </a:r>
          </a:p>
        </p:txBody>
      </p:sp>
      <p:sp>
        <p:nvSpPr>
          <p:cNvPr id="3" name="Text Placeholder 2">
            <a:extLst>
              <a:ext uri="{FF2B5EF4-FFF2-40B4-BE49-F238E27FC236}">
                <a16:creationId xmlns:a16="http://schemas.microsoft.com/office/drawing/2014/main" id="{AFE1DDAC-BF65-134D-B682-3E494492C4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613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2761-C15D-024A-BE3F-F15C1D5053D2}"/>
              </a:ext>
            </a:extLst>
          </p:cNvPr>
          <p:cNvSpPr>
            <a:spLocks noGrp="1"/>
          </p:cNvSpPr>
          <p:nvPr>
            <p:ph type="title"/>
          </p:nvPr>
        </p:nvSpPr>
        <p:spPr/>
        <p:txBody>
          <a:bodyPr/>
          <a:lstStyle/>
          <a:p>
            <a:r>
              <a:rPr lang="en-US" dirty="0"/>
              <a:t>Project setup</a:t>
            </a:r>
          </a:p>
        </p:txBody>
      </p:sp>
    </p:spTree>
    <p:extLst>
      <p:ext uri="{BB962C8B-B14F-4D97-AF65-F5344CB8AC3E}">
        <p14:creationId xmlns:p14="http://schemas.microsoft.com/office/powerpoint/2010/main" val="811284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4714-99EE-464F-B2C3-A323863CAA3E}"/>
              </a:ext>
            </a:extLst>
          </p:cNvPr>
          <p:cNvSpPr>
            <a:spLocks noGrp="1"/>
          </p:cNvSpPr>
          <p:nvPr>
            <p:ph type="title"/>
          </p:nvPr>
        </p:nvSpPr>
        <p:spPr>
          <a:xfrm>
            <a:off x="1451580" y="804519"/>
            <a:ext cx="4325112" cy="1049235"/>
          </a:xfrm>
        </p:spPr>
        <p:txBody>
          <a:bodyPr>
            <a:normAutofit/>
          </a:bodyPr>
          <a:lstStyle/>
          <a:p>
            <a:r>
              <a:rPr lang="en-US" sz="2800" dirty="0"/>
              <a:t>Step 1</a:t>
            </a:r>
          </a:p>
        </p:txBody>
      </p:sp>
      <p:sp>
        <p:nvSpPr>
          <p:cNvPr id="3" name="Content Placeholder 2">
            <a:extLst>
              <a:ext uri="{FF2B5EF4-FFF2-40B4-BE49-F238E27FC236}">
                <a16:creationId xmlns:a16="http://schemas.microsoft.com/office/drawing/2014/main" id="{137A9BD0-25D1-6C4B-ACDA-AE3292E57283}"/>
              </a:ext>
            </a:extLst>
          </p:cNvPr>
          <p:cNvSpPr>
            <a:spLocks noGrp="1"/>
          </p:cNvSpPr>
          <p:nvPr>
            <p:ph idx="1"/>
          </p:nvPr>
        </p:nvSpPr>
        <p:spPr>
          <a:xfrm>
            <a:off x="1451579" y="2015732"/>
            <a:ext cx="4325113" cy="4074172"/>
          </a:xfrm>
        </p:spPr>
        <p:txBody>
          <a:bodyPr>
            <a:normAutofit/>
          </a:bodyPr>
          <a:lstStyle/>
          <a:p>
            <a:r>
              <a:rPr lang="en-US" dirty="0"/>
              <a:t>Under applications open “</a:t>
            </a:r>
            <a:r>
              <a:rPr lang="en-US" b="1" dirty="0"/>
              <a:t>Data Exports, Reports, and Stats</a:t>
            </a:r>
            <a:r>
              <a:rPr lang="en-US" dirty="0"/>
              <a:t>” </a:t>
            </a:r>
          </a:p>
          <a:p>
            <a:endParaRPr lang="en-US" dirty="0"/>
          </a:p>
          <a:p>
            <a:endParaRPr lang="en-US" dirty="0"/>
          </a:p>
        </p:txBody>
      </p:sp>
      <p:pic>
        <p:nvPicPr>
          <p:cNvPr id="5" name="Picture 4" descr="Graphical user interface, text, application, Word&#10;&#10;Description automatically generated">
            <a:extLst>
              <a:ext uri="{FF2B5EF4-FFF2-40B4-BE49-F238E27FC236}">
                <a16:creationId xmlns:a16="http://schemas.microsoft.com/office/drawing/2014/main" id="{1117B827-30B2-5240-84BB-6210DEECC71D}"/>
              </a:ext>
            </a:extLst>
          </p:cNvPr>
          <p:cNvPicPr>
            <a:picLocks noChangeAspect="1"/>
          </p:cNvPicPr>
          <p:nvPr/>
        </p:nvPicPr>
        <p:blipFill>
          <a:blip r:embed="rId2"/>
          <a:stretch>
            <a:fillRect/>
          </a:stretch>
        </p:blipFill>
        <p:spPr>
          <a:xfrm>
            <a:off x="6417733" y="960820"/>
            <a:ext cx="4637119" cy="4972782"/>
          </a:xfrm>
          <a:prstGeom prst="rect">
            <a:avLst/>
          </a:prstGeom>
        </p:spPr>
      </p:pic>
    </p:spTree>
    <p:extLst>
      <p:ext uri="{BB962C8B-B14F-4D97-AF65-F5344CB8AC3E}">
        <p14:creationId xmlns:p14="http://schemas.microsoft.com/office/powerpoint/2010/main" val="239316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3A3EF34-C06B-5444-AA54-A3D3B81D87A9}"/>
              </a:ext>
            </a:extLst>
          </p:cNvPr>
          <p:cNvSpPr>
            <a:spLocks noGrp="1"/>
          </p:cNvSpPr>
          <p:nvPr>
            <p:ph type="title"/>
          </p:nvPr>
        </p:nvSpPr>
        <p:spPr>
          <a:xfrm>
            <a:off x="1451580" y="804520"/>
            <a:ext cx="4176511" cy="1049235"/>
          </a:xfrm>
        </p:spPr>
        <p:txBody>
          <a:bodyPr>
            <a:normAutofit/>
          </a:bodyPr>
          <a:lstStyle/>
          <a:p>
            <a:r>
              <a:rPr lang="en-US" dirty="0"/>
              <a:t>Step 2(</a:t>
            </a:r>
            <a:r>
              <a:rPr lang="en-US" cap="none" dirty="0"/>
              <a:t>a</a:t>
            </a:r>
            <a:r>
              <a:rPr lang="en-US" dirty="0"/>
              <a:t>)</a:t>
            </a:r>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9BDD10FD-9A74-A04E-A356-BE86CED233DD}"/>
              </a:ext>
            </a:extLst>
          </p:cNvPr>
          <p:cNvSpPr>
            <a:spLocks noGrp="1"/>
          </p:cNvSpPr>
          <p:nvPr>
            <p:ph idx="1"/>
          </p:nvPr>
        </p:nvSpPr>
        <p:spPr>
          <a:xfrm>
            <a:off x="1451581" y="2015732"/>
            <a:ext cx="4172212" cy="3450613"/>
          </a:xfrm>
        </p:spPr>
        <p:txBody>
          <a:bodyPr>
            <a:normAutofit/>
          </a:bodyPr>
          <a:lstStyle/>
          <a:p>
            <a:r>
              <a:rPr lang="en-US" dirty="0"/>
              <a:t>Click on “</a:t>
            </a:r>
            <a:r>
              <a:rPr lang="en-US" b="1" dirty="0"/>
              <a:t>All data- Export data</a:t>
            </a:r>
            <a:r>
              <a:rPr lang="en-US" dirty="0"/>
              <a:t>” if you would like to get csv for all the instruments</a:t>
            </a:r>
          </a:p>
          <a:p>
            <a:endParaRPr lang="en-US" dirty="0"/>
          </a:p>
          <a:p>
            <a:endParaRPr lang="en-US" dirty="0"/>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463C7271-DB6C-6700-3354-97C67FF8D428}"/>
              </a:ext>
            </a:extLst>
          </p:cNvPr>
          <p:cNvPicPr>
            <a:picLocks noChangeAspect="1"/>
          </p:cNvPicPr>
          <p:nvPr/>
        </p:nvPicPr>
        <p:blipFill>
          <a:blip r:embed="rId2"/>
          <a:stretch>
            <a:fillRect/>
          </a:stretch>
        </p:blipFill>
        <p:spPr>
          <a:xfrm>
            <a:off x="6094411" y="2348494"/>
            <a:ext cx="4960442" cy="1574939"/>
          </a:xfrm>
          <a:prstGeom prst="rect">
            <a:avLst/>
          </a:prstGeom>
        </p:spPr>
      </p:pic>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860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ED2B910-B28F-4A54-B17C-8B7E5893A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C545F118-1DF8-46A9-8A77-B3D9422CEA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8775"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0A133CA-89F4-6E4E-B46E-01C5DCA5AA92}"/>
              </a:ext>
            </a:extLst>
          </p:cNvPr>
          <p:cNvSpPr>
            <a:spLocks noGrp="1"/>
          </p:cNvSpPr>
          <p:nvPr>
            <p:ph type="title"/>
          </p:nvPr>
        </p:nvSpPr>
        <p:spPr>
          <a:xfrm>
            <a:off x="5196457" y="804519"/>
            <a:ext cx="5550357" cy="1049235"/>
          </a:xfrm>
        </p:spPr>
        <p:txBody>
          <a:bodyPr>
            <a:normAutofit/>
          </a:bodyPr>
          <a:lstStyle/>
          <a:p>
            <a:r>
              <a:rPr lang="en-US" dirty="0"/>
              <a:t>Step 2(</a:t>
            </a:r>
            <a:r>
              <a:rPr lang="en-US" cap="none" dirty="0"/>
              <a:t>b</a:t>
            </a:r>
            <a:r>
              <a:rPr lang="en-US" dirty="0"/>
              <a:t>)</a:t>
            </a:r>
          </a:p>
        </p:txBody>
      </p:sp>
      <p:sp>
        <p:nvSpPr>
          <p:cNvPr id="46" name="Rectangle 45">
            <a:extLst>
              <a:ext uri="{FF2B5EF4-FFF2-40B4-BE49-F238E27FC236}">
                <a16:creationId xmlns:a16="http://schemas.microsoft.com/office/drawing/2014/main" id="{7CAB7D27-148D-4082-B160-72FAD580D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4" name="Picture 23" descr="Table&#10;&#10;Description automatically generated">
            <a:extLst>
              <a:ext uri="{FF2B5EF4-FFF2-40B4-BE49-F238E27FC236}">
                <a16:creationId xmlns:a16="http://schemas.microsoft.com/office/drawing/2014/main" id="{DDAFFEC5-B8FA-294D-8ABF-E480FA9F8F18}"/>
              </a:ext>
            </a:extLst>
          </p:cNvPr>
          <p:cNvPicPr>
            <a:picLocks noChangeAspect="1"/>
          </p:cNvPicPr>
          <p:nvPr/>
        </p:nvPicPr>
        <p:blipFill>
          <a:blip r:embed="rId2"/>
          <a:stretch>
            <a:fillRect/>
          </a:stretch>
        </p:blipFill>
        <p:spPr>
          <a:xfrm>
            <a:off x="632239" y="1288971"/>
            <a:ext cx="4074836" cy="876089"/>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ECC79D9E-B724-5106-6C9F-D358605049BA}"/>
              </a:ext>
            </a:extLst>
          </p:cNvPr>
          <p:cNvPicPr>
            <a:picLocks noChangeAspect="1"/>
          </p:cNvPicPr>
          <p:nvPr/>
        </p:nvPicPr>
        <p:blipFill>
          <a:blip r:embed="rId3"/>
          <a:stretch>
            <a:fillRect/>
          </a:stretch>
        </p:blipFill>
        <p:spPr>
          <a:xfrm>
            <a:off x="632239" y="3737075"/>
            <a:ext cx="4074836" cy="1293759"/>
          </a:xfrm>
          <a:prstGeom prst="rect">
            <a:avLst/>
          </a:prstGeom>
        </p:spPr>
      </p:pic>
      <p:sp>
        <p:nvSpPr>
          <p:cNvPr id="3" name="Content Placeholder 2">
            <a:extLst>
              <a:ext uri="{FF2B5EF4-FFF2-40B4-BE49-F238E27FC236}">
                <a16:creationId xmlns:a16="http://schemas.microsoft.com/office/drawing/2014/main" id="{C9568C6C-D5A2-3846-8A5B-21BDE423742A}"/>
              </a:ext>
            </a:extLst>
          </p:cNvPr>
          <p:cNvSpPr>
            <a:spLocks noGrp="1"/>
          </p:cNvSpPr>
          <p:nvPr>
            <p:ph idx="1"/>
          </p:nvPr>
        </p:nvSpPr>
        <p:spPr>
          <a:xfrm>
            <a:off x="5196457" y="2015732"/>
            <a:ext cx="5550357" cy="3450613"/>
          </a:xfrm>
        </p:spPr>
        <p:txBody>
          <a:bodyPr>
            <a:normAutofit/>
          </a:bodyPr>
          <a:lstStyle/>
          <a:p>
            <a:r>
              <a:rPr lang="en-US" dirty="0"/>
              <a:t>Click on “</a:t>
            </a:r>
            <a:r>
              <a:rPr lang="en-US" b="1" dirty="0"/>
              <a:t>Selected instruments - Make custom selections</a:t>
            </a:r>
            <a:r>
              <a:rPr lang="en-US" dirty="0"/>
              <a:t>” if you would like to get csv for a particular instrument </a:t>
            </a:r>
          </a:p>
          <a:p>
            <a:endParaRPr lang="en-US" dirty="0"/>
          </a:p>
          <a:p>
            <a:endParaRPr lang="en-US" dirty="0"/>
          </a:p>
          <a:p>
            <a:endParaRPr lang="en-US" dirty="0"/>
          </a:p>
        </p:txBody>
      </p:sp>
      <p:pic>
        <p:nvPicPr>
          <p:cNvPr id="48" name="Picture 47">
            <a:extLst>
              <a:ext uri="{FF2B5EF4-FFF2-40B4-BE49-F238E27FC236}">
                <a16:creationId xmlns:a16="http://schemas.microsoft.com/office/drawing/2014/main" id="{CD88FC76-F691-462A-BCF9-0BA4F5DE6D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33204A7E-B7E9-42D0-9DC4-B82FDC8C4B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80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CF6A-5863-AD4C-9666-F18B8EFB9AAE}"/>
              </a:ext>
            </a:extLst>
          </p:cNvPr>
          <p:cNvSpPr>
            <a:spLocks noGrp="1"/>
          </p:cNvSpPr>
          <p:nvPr>
            <p:ph type="title"/>
          </p:nvPr>
        </p:nvSpPr>
        <p:spPr>
          <a:xfrm>
            <a:off x="7555992" y="707475"/>
            <a:ext cx="3157577" cy="1312001"/>
          </a:xfrm>
        </p:spPr>
        <p:txBody>
          <a:bodyPr anchor="t">
            <a:normAutofit/>
          </a:bodyPr>
          <a:lstStyle/>
          <a:p>
            <a:r>
              <a:rPr lang="en-US" sz="2800" dirty="0"/>
              <a:t>Step 3</a:t>
            </a:r>
          </a:p>
        </p:txBody>
      </p:sp>
      <p:pic>
        <p:nvPicPr>
          <p:cNvPr id="7" name="Picture 6" descr="Graphical user interface, text, application&#10;&#10;Description automatically generated">
            <a:extLst>
              <a:ext uri="{FF2B5EF4-FFF2-40B4-BE49-F238E27FC236}">
                <a16:creationId xmlns:a16="http://schemas.microsoft.com/office/drawing/2014/main" id="{CB888B0F-BB79-6442-8D27-FC5333C15FAA}"/>
              </a:ext>
            </a:extLst>
          </p:cNvPr>
          <p:cNvPicPr>
            <a:picLocks noChangeAspect="1"/>
          </p:cNvPicPr>
          <p:nvPr/>
        </p:nvPicPr>
        <p:blipFill>
          <a:blip r:embed="rId2"/>
          <a:stretch>
            <a:fillRect/>
          </a:stretch>
        </p:blipFill>
        <p:spPr>
          <a:xfrm>
            <a:off x="179394" y="1363475"/>
            <a:ext cx="7193498" cy="4298113"/>
          </a:xfrm>
          <a:prstGeom prst="rect">
            <a:avLst/>
          </a:prstGeom>
        </p:spPr>
      </p:pic>
      <p:sp>
        <p:nvSpPr>
          <p:cNvPr id="3" name="Content Placeholder 2">
            <a:extLst>
              <a:ext uri="{FF2B5EF4-FFF2-40B4-BE49-F238E27FC236}">
                <a16:creationId xmlns:a16="http://schemas.microsoft.com/office/drawing/2014/main" id="{65403AE6-BDDF-4C49-9358-B0DC6D70BB30}"/>
              </a:ext>
            </a:extLst>
          </p:cNvPr>
          <p:cNvSpPr>
            <a:spLocks noGrp="1"/>
          </p:cNvSpPr>
          <p:nvPr>
            <p:ph idx="1"/>
          </p:nvPr>
        </p:nvSpPr>
        <p:spPr>
          <a:xfrm>
            <a:off x="7554138" y="2273608"/>
            <a:ext cx="3159432" cy="3940925"/>
          </a:xfrm>
        </p:spPr>
        <p:txBody>
          <a:bodyPr>
            <a:normAutofit/>
          </a:bodyPr>
          <a:lstStyle/>
          <a:p>
            <a:r>
              <a:rPr lang="en-US" dirty="0"/>
              <a:t>Select  desired format, de-identified options, additional fields (if needed)  and click on “</a:t>
            </a:r>
            <a:r>
              <a:rPr lang="en-US" b="1" dirty="0"/>
              <a:t>Export data</a:t>
            </a:r>
            <a:r>
              <a:rPr lang="en-US" dirty="0"/>
              <a:t>”</a:t>
            </a:r>
          </a:p>
        </p:txBody>
      </p:sp>
    </p:spTree>
    <p:extLst>
      <p:ext uri="{BB962C8B-B14F-4D97-AF65-F5344CB8AC3E}">
        <p14:creationId xmlns:p14="http://schemas.microsoft.com/office/powerpoint/2010/main" val="1794438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72DB-8342-D24C-9084-C6E4AB0DDAB2}"/>
              </a:ext>
            </a:extLst>
          </p:cNvPr>
          <p:cNvSpPr>
            <a:spLocks noGrp="1"/>
          </p:cNvSpPr>
          <p:nvPr>
            <p:ph type="title"/>
          </p:nvPr>
        </p:nvSpPr>
        <p:spPr>
          <a:xfrm>
            <a:off x="1451580" y="804520"/>
            <a:ext cx="4176511" cy="1049235"/>
          </a:xfrm>
        </p:spPr>
        <p:txBody>
          <a:bodyPr>
            <a:normAutofit/>
          </a:bodyPr>
          <a:lstStyle/>
          <a:p>
            <a:r>
              <a:rPr lang="en-US" dirty="0"/>
              <a:t>Step 4</a:t>
            </a:r>
          </a:p>
        </p:txBody>
      </p:sp>
      <p:sp>
        <p:nvSpPr>
          <p:cNvPr id="3" name="Content Placeholder 2">
            <a:extLst>
              <a:ext uri="{FF2B5EF4-FFF2-40B4-BE49-F238E27FC236}">
                <a16:creationId xmlns:a16="http://schemas.microsoft.com/office/drawing/2014/main" id="{431A5A07-28C6-434D-9BA8-23B40A274889}"/>
              </a:ext>
            </a:extLst>
          </p:cNvPr>
          <p:cNvSpPr>
            <a:spLocks noGrp="1"/>
          </p:cNvSpPr>
          <p:nvPr>
            <p:ph idx="1"/>
          </p:nvPr>
        </p:nvSpPr>
        <p:spPr>
          <a:xfrm>
            <a:off x="1451581" y="2015732"/>
            <a:ext cx="4172212" cy="3450613"/>
          </a:xfrm>
        </p:spPr>
        <p:txBody>
          <a:bodyPr>
            <a:normAutofit/>
          </a:bodyPr>
          <a:lstStyle/>
          <a:p>
            <a:r>
              <a:rPr lang="en-US" dirty="0"/>
              <a:t>Download the file by clicking on the download button as seen below</a:t>
            </a:r>
          </a:p>
        </p:txBody>
      </p:sp>
      <p:pic>
        <p:nvPicPr>
          <p:cNvPr id="5" name="Picture 4" descr="Graphical user interface, text, application, email&#10;&#10;Description automatically generated">
            <a:extLst>
              <a:ext uri="{FF2B5EF4-FFF2-40B4-BE49-F238E27FC236}">
                <a16:creationId xmlns:a16="http://schemas.microsoft.com/office/drawing/2014/main" id="{8750A3CB-7A8E-2C47-959D-4069926DC07E}"/>
              </a:ext>
            </a:extLst>
          </p:cNvPr>
          <p:cNvPicPr>
            <a:picLocks noChangeAspect="1"/>
          </p:cNvPicPr>
          <p:nvPr/>
        </p:nvPicPr>
        <p:blipFill>
          <a:blip r:embed="rId2"/>
          <a:stretch>
            <a:fillRect/>
          </a:stretch>
        </p:blipFill>
        <p:spPr>
          <a:xfrm>
            <a:off x="6094411" y="1815246"/>
            <a:ext cx="5606294" cy="2985351"/>
          </a:xfrm>
          <a:prstGeom prst="rect">
            <a:avLst/>
          </a:prstGeom>
        </p:spPr>
      </p:pic>
    </p:spTree>
    <p:extLst>
      <p:ext uri="{BB962C8B-B14F-4D97-AF65-F5344CB8AC3E}">
        <p14:creationId xmlns:p14="http://schemas.microsoft.com/office/powerpoint/2010/main" val="2895052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2761-C15D-024A-BE3F-F15C1D5053D2}"/>
              </a:ext>
            </a:extLst>
          </p:cNvPr>
          <p:cNvSpPr>
            <a:spLocks noGrp="1"/>
          </p:cNvSpPr>
          <p:nvPr>
            <p:ph type="title"/>
          </p:nvPr>
        </p:nvSpPr>
        <p:spPr/>
        <p:txBody>
          <a:bodyPr/>
          <a:lstStyle/>
          <a:p>
            <a:r>
              <a:rPr lang="en-US" cap="none" dirty="0"/>
              <a:t>How To Add/Edit/View Reports</a:t>
            </a:r>
            <a:endParaRPr lang="en-US" dirty="0"/>
          </a:p>
        </p:txBody>
      </p:sp>
    </p:spTree>
    <p:extLst>
      <p:ext uri="{BB962C8B-B14F-4D97-AF65-F5344CB8AC3E}">
        <p14:creationId xmlns:p14="http://schemas.microsoft.com/office/powerpoint/2010/main" val="2083579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80" y="804520"/>
            <a:ext cx="4176511" cy="1049235"/>
          </a:xfrm>
        </p:spPr>
        <p:txBody>
          <a:bodyPr>
            <a:normAutofit/>
          </a:bodyPr>
          <a:lstStyle/>
          <a:p>
            <a:r>
              <a:rPr lang="en-US" dirty="0"/>
              <a:t>Step 1</a:t>
            </a:r>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81" y="2015732"/>
            <a:ext cx="4172212" cy="3450613"/>
          </a:xfrm>
        </p:spPr>
        <p:txBody>
          <a:bodyPr>
            <a:normAutofit/>
          </a:bodyPr>
          <a:lstStyle/>
          <a:p>
            <a:r>
              <a:rPr lang="en-US" dirty="0"/>
              <a:t>Open the project where you want to create/edit the report</a:t>
            </a:r>
          </a:p>
          <a:p>
            <a:r>
              <a:rPr lang="en-US" dirty="0"/>
              <a:t>Under applications open “</a:t>
            </a:r>
            <a:r>
              <a:rPr lang="en-US" b="1" dirty="0"/>
              <a:t>Data Exports, Reports, and Stats</a:t>
            </a:r>
            <a:r>
              <a:rPr lang="en-US" dirty="0"/>
              <a:t>” </a:t>
            </a:r>
          </a:p>
        </p:txBody>
      </p:sp>
      <p:pic>
        <p:nvPicPr>
          <p:cNvPr id="4" name="Picture 3" descr="Graphical user interface, text, application, Word&#10;&#10;Description automatically generated">
            <a:extLst>
              <a:ext uri="{FF2B5EF4-FFF2-40B4-BE49-F238E27FC236}">
                <a16:creationId xmlns:a16="http://schemas.microsoft.com/office/drawing/2014/main" id="{F7350966-1DC9-EF4C-9E03-F3B3527F15D8}"/>
              </a:ext>
            </a:extLst>
          </p:cNvPr>
          <p:cNvPicPr>
            <a:picLocks noChangeAspect="1"/>
          </p:cNvPicPr>
          <p:nvPr/>
        </p:nvPicPr>
        <p:blipFill>
          <a:blip r:embed="rId2"/>
          <a:stretch>
            <a:fillRect/>
          </a:stretch>
        </p:blipFill>
        <p:spPr>
          <a:xfrm>
            <a:off x="6401552" y="805583"/>
            <a:ext cx="4346160" cy="4660762"/>
          </a:xfrm>
          <a:prstGeom prst="rect">
            <a:avLst/>
          </a:prstGeom>
        </p:spPr>
      </p:pic>
    </p:spTree>
    <p:extLst>
      <p:ext uri="{BB962C8B-B14F-4D97-AF65-F5344CB8AC3E}">
        <p14:creationId xmlns:p14="http://schemas.microsoft.com/office/powerpoint/2010/main" val="3501564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80" y="804520"/>
            <a:ext cx="4176511" cy="1049235"/>
          </a:xfrm>
        </p:spPr>
        <p:txBody>
          <a:bodyPr>
            <a:normAutofit/>
          </a:bodyPr>
          <a:lstStyle/>
          <a:p>
            <a:r>
              <a:rPr lang="en-US" dirty="0"/>
              <a:t>Step 1</a:t>
            </a:r>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81" y="2015732"/>
            <a:ext cx="4172212" cy="3450613"/>
          </a:xfrm>
        </p:spPr>
        <p:txBody>
          <a:bodyPr>
            <a:normAutofit/>
          </a:bodyPr>
          <a:lstStyle/>
          <a:p>
            <a:r>
              <a:rPr lang="en-US" dirty="0"/>
              <a:t>Click on “</a:t>
            </a:r>
            <a:r>
              <a:rPr lang="en-US" b="1" dirty="0"/>
              <a:t>Create Report</a:t>
            </a:r>
            <a:r>
              <a:rPr lang="en-US" dirty="0"/>
              <a:t>” to add new report </a:t>
            </a:r>
          </a:p>
          <a:p>
            <a:r>
              <a:rPr lang="en-US" dirty="0"/>
              <a:t>To edit the report, click on edit</a:t>
            </a:r>
          </a:p>
          <a:p>
            <a:r>
              <a:rPr lang="en-US" dirty="0"/>
              <a:t>To delete the report, click on delete</a:t>
            </a:r>
          </a:p>
          <a:p>
            <a:r>
              <a:rPr lang="en-US" dirty="0"/>
              <a:t>To copy the report, click on copy</a:t>
            </a:r>
          </a:p>
          <a:p>
            <a:r>
              <a:rPr lang="en-US" dirty="0"/>
              <a:t>To view the existing report, click on view report </a:t>
            </a:r>
          </a:p>
          <a:p>
            <a:endParaRPr lang="en-US" dirty="0"/>
          </a:p>
          <a:p>
            <a:endParaRPr lang="en-US" dirty="0"/>
          </a:p>
        </p:txBody>
      </p:sp>
      <p:pic>
        <p:nvPicPr>
          <p:cNvPr id="6" name="Picture 5">
            <a:extLst>
              <a:ext uri="{FF2B5EF4-FFF2-40B4-BE49-F238E27FC236}">
                <a16:creationId xmlns:a16="http://schemas.microsoft.com/office/drawing/2014/main" id="{0CD32061-0053-AD4A-8CD6-B6BBF5570736}"/>
              </a:ext>
            </a:extLst>
          </p:cNvPr>
          <p:cNvPicPr>
            <a:picLocks noChangeAspect="1"/>
          </p:cNvPicPr>
          <p:nvPr/>
        </p:nvPicPr>
        <p:blipFill rotWithShape="1">
          <a:blip r:embed="rId2"/>
          <a:srcRect t="1" r="18360" b="7387"/>
          <a:stretch/>
        </p:blipFill>
        <p:spPr>
          <a:xfrm>
            <a:off x="5820455" y="3131054"/>
            <a:ext cx="6003360" cy="595891"/>
          </a:xfrm>
          <a:prstGeom prst="rect">
            <a:avLst/>
          </a:prstGeom>
        </p:spPr>
      </p:pic>
    </p:spTree>
    <p:extLst>
      <p:ext uri="{BB962C8B-B14F-4D97-AF65-F5344CB8AC3E}">
        <p14:creationId xmlns:p14="http://schemas.microsoft.com/office/powerpoint/2010/main" val="3188397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5550357" cy="1049235"/>
          </a:xfrm>
        </p:spPr>
        <p:txBody>
          <a:bodyPr>
            <a:normAutofit/>
          </a:bodyPr>
          <a:lstStyle/>
          <a:p>
            <a:r>
              <a:rPr lang="en-US" cap="none"/>
              <a:t>New/Create Report </a:t>
            </a:r>
            <a:endParaRPr lang="en-US"/>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79" y="2015732"/>
            <a:ext cx="5550357" cy="3450613"/>
          </a:xfrm>
        </p:spPr>
        <p:txBody>
          <a:bodyPr>
            <a:normAutofit/>
          </a:bodyPr>
          <a:lstStyle/>
          <a:p>
            <a:pPr fontAlgn="base"/>
            <a:r>
              <a:rPr lang="en-US" dirty="0"/>
              <a:t>Step 1: Give the project an appropriate title and description​</a:t>
            </a:r>
          </a:p>
          <a:p>
            <a:pPr fontAlgn="base"/>
            <a:r>
              <a:rPr lang="en-US" dirty="0"/>
              <a:t>Step 2: Set up user access appropriately by clicking on the username.  You can also choose the view and edit access independently </a:t>
            </a:r>
          </a:p>
        </p:txBody>
      </p:sp>
      <p:pic>
        <p:nvPicPr>
          <p:cNvPr id="5" name="Picture 4" descr="Graphical user interface, text, application&#10;&#10;Description automatically generated">
            <a:extLst>
              <a:ext uri="{FF2B5EF4-FFF2-40B4-BE49-F238E27FC236}">
                <a16:creationId xmlns:a16="http://schemas.microsoft.com/office/drawing/2014/main" id="{86504E38-47D5-FA4B-A0E6-2BD3DE140E50}"/>
              </a:ext>
            </a:extLst>
          </p:cNvPr>
          <p:cNvPicPr>
            <a:picLocks noChangeAspect="1"/>
          </p:cNvPicPr>
          <p:nvPr/>
        </p:nvPicPr>
        <p:blipFill>
          <a:blip r:embed="rId2"/>
          <a:stretch>
            <a:fillRect/>
          </a:stretch>
        </p:blipFill>
        <p:spPr>
          <a:xfrm>
            <a:off x="7473594" y="2108513"/>
            <a:ext cx="4074836" cy="1344695"/>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B0C06DC2-1619-C545-9151-F2FC9C1D4C9B}"/>
              </a:ext>
            </a:extLst>
          </p:cNvPr>
          <p:cNvPicPr>
            <a:picLocks noChangeAspect="1"/>
          </p:cNvPicPr>
          <p:nvPr/>
        </p:nvPicPr>
        <p:blipFill>
          <a:blip r:embed="rId3"/>
          <a:stretch>
            <a:fillRect/>
          </a:stretch>
        </p:blipFill>
        <p:spPr>
          <a:xfrm>
            <a:off x="7473594" y="3848369"/>
            <a:ext cx="4074836" cy="814966"/>
          </a:xfrm>
          <a:prstGeom prst="rect">
            <a:avLst/>
          </a:prstGeom>
        </p:spPr>
      </p:pic>
    </p:spTree>
    <p:extLst>
      <p:ext uri="{BB962C8B-B14F-4D97-AF65-F5344CB8AC3E}">
        <p14:creationId xmlns:p14="http://schemas.microsoft.com/office/powerpoint/2010/main" val="1989859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cap="none"/>
              <a:t>New/Create Report </a:t>
            </a:r>
            <a:endParaRPr lang="en-US"/>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79" y="2015734"/>
            <a:ext cx="4162555" cy="3450613"/>
          </a:xfrm>
        </p:spPr>
        <p:txBody>
          <a:bodyPr>
            <a:normAutofit/>
          </a:bodyPr>
          <a:lstStyle/>
          <a:p>
            <a:pPr>
              <a:lnSpc>
                <a:spcPct val="110000"/>
              </a:lnSpc>
            </a:pPr>
            <a:r>
              <a:rPr lang="en-US" sz="1700"/>
              <a:t>Step 3: Report fields can be added using  “Quick Add” or by using dropdown beside fields or by typing variable/ label name as shown in the picture</a:t>
            </a:r>
          </a:p>
          <a:p>
            <a:pPr>
              <a:lnSpc>
                <a:spcPct val="110000"/>
              </a:lnSpc>
            </a:pPr>
            <a:r>
              <a:rPr lang="en-US" sz="1700"/>
              <a:t>You can customize the variable’s list by choosing instrument from field shown at top right of the picture</a:t>
            </a:r>
          </a:p>
          <a:p>
            <a:pPr>
              <a:lnSpc>
                <a:spcPct val="110000"/>
              </a:lnSpc>
            </a:pPr>
            <a:r>
              <a:rPr lang="en-US" sz="1700"/>
              <a:t>You can also add additional fields to the report </a:t>
            </a:r>
          </a:p>
        </p:txBody>
      </p:sp>
      <p:pic>
        <p:nvPicPr>
          <p:cNvPr id="4" name="Picture 3">
            <a:extLst>
              <a:ext uri="{FF2B5EF4-FFF2-40B4-BE49-F238E27FC236}">
                <a16:creationId xmlns:a16="http://schemas.microsoft.com/office/drawing/2014/main" id="{85878D7A-EC81-BC77-361D-4FD116297D4B}"/>
              </a:ext>
            </a:extLst>
          </p:cNvPr>
          <p:cNvPicPr>
            <a:picLocks noChangeAspect="1"/>
          </p:cNvPicPr>
          <p:nvPr/>
        </p:nvPicPr>
        <p:blipFill>
          <a:blip r:embed="rId2"/>
          <a:stretch>
            <a:fillRect/>
          </a:stretch>
        </p:blipFill>
        <p:spPr>
          <a:xfrm>
            <a:off x="6094411" y="2575337"/>
            <a:ext cx="4960443" cy="2331407"/>
          </a:xfrm>
          <a:prstGeom prst="rect">
            <a:avLst/>
          </a:prstGeom>
        </p:spPr>
      </p:pic>
    </p:spTree>
    <p:extLst>
      <p:ext uri="{BB962C8B-B14F-4D97-AF65-F5344CB8AC3E}">
        <p14:creationId xmlns:p14="http://schemas.microsoft.com/office/powerpoint/2010/main" val="86914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DA5F-EE84-2645-9EBD-5C97CF333A15}"/>
              </a:ext>
            </a:extLst>
          </p:cNvPr>
          <p:cNvSpPr>
            <a:spLocks noGrp="1"/>
          </p:cNvSpPr>
          <p:nvPr>
            <p:ph type="title"/>
          </p:nvPr>
        </p:nvSpPr>
        <p:spPr>
          <a:xfrm>
            <a:off x="1451579" y="804519"/>
            <a:ext cx="5550357" cy="1049235"/>
          </a:xfrm>
        </p:spPr>
        <p:txBody>
          <a:bodyPr>
            <a:normAutofit/>
          </a:bodyPr>
          <a:lstStyle/>
          <a:p>
            <a:r>
              <a:rPr lang="en-US" dirty="0"/>
              <a:t>How to import a </a:t>
            </a:r>
            <a:r>
              <a:rPr lang="en-US" dirty="0" err="1"/>
              <a:t>REDC</a:t>
            </a:r>
            <a:r>
              <a:rPr lang="en-US" cap="none" dirty="0" err="1"/>
              <a:t>ap</a:t>
            </a:r>
            <a:r>
              <a:rPr lang="en-US" cap="none" dirty="0"/>
              <a:t> </a:t>
            </a:r>
            <a:r>
              <a:rPr lang="en-US" dirty="0"/>
              <a:t>project</a:t>
            </a:r>
          </a:p>
        </p:txBody>
      </p:sp>
      <p:sp>
        <p:nvSpPr>
          <p:cNvPr id="13" name="Content Placeholder 12">
            <a:extLst>
              <a:ext uri="{FF2B5EF4-FFF2-40B4-BE49-F238E27FC236}">
                <a16:creationId xmlns:a16="http://schemas.microsoft.com/office/drawing/2014/main" id="{E5DBFD6F-6015-4550-DB98-A3FB1CD9933F}"/>
              </a:ext>
            </a:extLst>
          </p:cNvPr>
          <p:cNvSpPr>
            <a:spLocks noGrp="1"/>
          </p:cNvSpPr>
          <p:nvPr>
            <p:ph idx="1"/>
          </p:nvPr>
        </p:nvSpPr>
        <p:spPr>
          <a:xfrm>
            <a:off x="1451579" y="2015732"/>
            <a:ext cx="5550357" cy="3450613"/>
          </a:xfrm>
        </p:spPr>
        <p:txBody>
          <a:bodyPr>
            <a:normAutofit/>
          </a:bodyPr>
          <a:lstStyle/>
          <a:p>
            <a:r>
              <a:rPr lang="en-US" dirty="0"/>
              <a:t>In the right top bar click on the new project</a:t>
            </a:r>
          </a:p>
          <a:p>
            <a:r>
              <a:rPr lang="en-US" dirty="0"/>
              <a:t>A separate window will open, in the project creation option select upload a </a:t>
            </a:r>
            <a:r>
              <a:rPr lang="en-US" dirty="0" err="1"/>
              <a:t>REDCap</a:t>
            </a:r>
            <a:r>
              <a:rPr lang="en-US" dirty="0"/>
              <a:t> XML file to import a project</a:t>
            </a:r>
          </a:p>
          <a:p>
            <a:r>
              <a:rPr lang="en-US" dirty="0"/>
              <a:t> Make sure to name the project and click on create project which is located in the bottom </a:t>
            </a:r>
          </a:p>
        </p:txBody>
      </p:sp>
      <p:pic>
        <p:nvPicPr>
          <p:cNvPr id="9" name="Picture 8" descr="Graphical user interface, text, application, email&#10;&#10;Description automatically generated">
            <a:extLst>
              <a:ext uri="{FF2B5EF4-FFF2-40B4-BE49-F238E27FC236}">
                <a16:creationId xmlns:a16="http://schemas.microsoft.com/office/drawing/2014/main" id="{BFA9C76E-477F-AD43-ADE5-37C90EF30A1D}"/>
              </a:ext>
            </a:extLst>
          </p:cNvPr>
          <p:cNvPicPr>
            <a:picLocks noChangeAspect="1"/>
          </p:cNvPicPr>
          <p:nvPr/>
        </p:nvPicPr>
        <p:blipFill>
          <a:blip r:embed="rId2"/>
          <a:stretch>
            <a:fillRect/>
          </a:stretch>
        </p:blipFill>
        <p:spPr>
          <a:xfrm>
            <a:off x="8017075" y="2284499"/>
            <a:ext cx="3455787" cy="3153406"/>
          </a:xfrm>
          <a:prstGeom prst="rect">
            <a:avLst/>
          </a:prstGeom>
        </p:spPr>
      </p:pic>
      <p:pic>
        <p:nvPicPr>
          <p:cNvPr id="5" name="Content Placeholder 4">
            <a:extLst>
              <a:ext uri="{FF2B5EF4-FFF2-40B4-BE49-F238E27FC236}">
                <a16:creationId xmlns:a16="http://schemas.microsoft.com/office/drawing/2014/main" id="{8D1853DF-F7B7-444D-9A66-EC10F9016826}"/>
              </a:ext>
            </a:extLst>
          </p:cNvPr>
          <p:cNvPicPr>
            <a:picLocks noChangeAspect="1"/>
          </p:cNvPicPr>
          <p:nvPr/>
        </p:nvPicPr>
        <p:blipFill>
          <a:blip r:embed="rId3"/>
          <a:stretch>
            <a:fillRect/>
          </a:stretch>
        </p:blipFill>
        <p:spPr>
          <a:xfrm>
            <a:off x="7716482" y="1757996"/>
            <a:ext cx="4074836" cy="458419"/>
          </a:xfrm>
          <a:prstGeom prst="rect">
            <a:avLst/>
          </a:prstGeom>
        </p:spPr>
      </p:pic>
    </p:spTree>
    <p:extLst>
      <p:ext uri="{BB962C8B-B14F-4D97-AF65-F5344CB8AC3E}">
        <p14:creationId xmlns:p14="http://schemas.microsoft.com/office/powerpoint/2010/main" val="1306166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cap="none"/>
              <a:t>New/Create Report </a:t>
            </a:r>
            <a:endParaRPr lang="en-US"/>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79" y="2015734"/>
            <a:ext cx="4162555" cy="3450613"/>
          </a:xfrm>
        </p:spPr>
        <p:txBody>
          <a:bodyPr>
            <a:normAutofit/>
          </a:bodyPr>
          <a:lstStyle/>
          <a:p>
            <a:r>
              <a:rPr lang="en-US" dirty="0"/>
              <a:t>Step 4: If you would like to filter report in the back end, please use filters/additional filters</a:t>
            </a:r>
          </a:p>
          <a:p>
            <a:r>
              <a:rPr lang="en-US" dirty="0"/>
              <a:t>Live filters are shown in the report as dropdown elements </a:t>
            </a:r>
          </a:p>
        </p:txBody>
      </p:sp>
      <p:pic>
        <p:nvPicPr>
          <p:cNvPr id="4" name="Picture 3" descr="Graphical user interface, application&#10;&#10;Description automatically generated">
            <a:extLst>
              <a:ext uri="{FF2B5EF4-FFF2-40B4-BE49-F238E27FC236}">
                <a16:creationId xmlns:a16="http://schemas.microsoft.com/office/drawing/2014/main" id="{9C1CAD53-6BD8-9193-3EA3-C26546E9C5DD}"/>
              </a:ext>
            </a:extLst>
          </p:cNvPr>
          <p:cNvPicPr>
            <a:picLocks noChangeAspect="1"/>
          </p:cNvPicPr>
          <p:nvPr/>
        </p:nvPicPr>
        <p:blipFill>
          <a:blip r:embed="rId2"/>
          <a:stretch>
            <a:fillRect/>
          </a:stretch>
        </p:blipFill>
        <p:spPr>
          <a:xfrm>
            <a:off x="6109908" y="2015734"/>
            <a:ext cx="4929449" cy="3450613"/>
          </a:xfrm>
          <a:prstGeom prst="rect">
            <a:avLst/>
          </a:prstGeom>
        </p:spPr>
      </p:pic>
    </p:spTree>
    <p:extLst>
      <p:ext uri="{BB962C8B-B14F-4D97-AF65-F5344CB8AC3E}">
        <p14:creationId xmlns:p14="http://schemas.microsoft.com/office/powerpoint/2010/main" val="1604847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cap="none"/>
              <a:t>New/Create Report </a:t>
            </a:r>
            <a:endParaRPr lang="en-US"/>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79" y="2015734"/>
            <a:ext cx="4162555" cy="3450613"/>
          </a:xfrm>
        </p:spPr>
        <p:txBody>
          <a:bodyPr>
            <a:normAutofit/>
          </a:bodyPr>
          <a:lstStyle/>
          <a:p>
            <a:r>
              <a:rPr lang="en-US" dirty="0"/>
              <a:t>Step 5: Sorting can be done using “Order results by”</a:t>
            </a:r>
          </a:p>
          <a:p>
            <a:endParaRPr lang="en-US" dirty="0"/>
          </a:p>
          <a:p>
            <a:endParaRPr lang="en-US" dirty="0"/>
          </a:p>
        </p:txBody>
      </p:sp>
      <p:pic>
        <p:nvPicPr>
          <p:cNvPr id="5" name="Content Placeholder 4" descr="Graphical user interface&#10;&#10;Description automatically generated with low confidence">
            <a:extLst>
              <a:ext uri="{FF2B5EF4-FFF2-40B4-BE49-F238E27FC236}">
                <a16:creationId xmlns:a16="http://schemas.microsoft.com/office/drawing/2014/main" id="{DEF3CA86-5A1F-6441-B8D6-C8539C252F8E}"/>
              </a:ext>
            </a:extLst>
          </p:cNvPr>
          <p:cNvPicPr>
            <a:picLocks noChangeAspect="1"/>
          </p:cNvPicPr>
          <p:nvPr/>
        </p:nvPicPr>
        <p:blipFill>
          <a:blip r:embed="rId2"/>
          <a:stretch>
            <a:fillRect/>
          </a:stretch>
        </p:blipFill>
        <p:spPr>
          <a:xfrm>
            <a:off x="1450479" y="3211055"/>
            <a:ext cx="9604375" cy="1974177"/>
          </a:xfrm>
          <a:prstGeom prst="rect">
            <a:avLst/>
          </a:prstGeom>
        </p:spPr>
      </p:pic>
    </p:spTree>
    <p:extLst>
      <p:ext uri="{BB962C8B-B14F-4D97-AF65-F5344CB8AC3E}">
        <p14:creationId xmlns:p14="http://schemas.microsoft.com/office/powerpoint/2010/main" val="2532482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cap="none" dirty="0"/>
              <a:t>Report </a:t>
            </a:r>
            <a:endParaRPr lang="en-US" dirty="0"/>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79" y="2015734"/>
            <a:ext cx="5935059" cy="3450613"/>
          </a:xfrm>
        </p:spPr>
        <p:txBody>
          <a:bodyPr>
            <a:normAutofit/>
          </a:bodyPr>
          <a:lstStyle/>
          <a:p>
            <a:r>
              <a:rPr lang="en-US" dirty="0"/>
              <a:t>Below is the picture of how a report looks</a:t>
            </a:r>
          </a:p>
          <a:p>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6977C760-1358-B84E-8244-75F3AE2F2AE1}"/>
              </a:ext>
            </a:extLst>
          </p:cNvPr>
          <p:cNvPicPr>
            <a:picLocks noChangeAspect="1"/>
          </p:cNvPicPr>
          <p:nvPr/>
        </p:nvPicPr>
        <p:blipFill rotWithShape="1">
          <a:blip r:embed="rId2"/>
          <a:srcRect b="15891"/>
          <a:stretch/>
        </p:blipFill>
        <p:spPr>
          <a:xfrm>
            <a:off x="1451579" y="2604519"/>
            <a:ext cx="9603275" cy="2295728"/>
          </a:xfrm>
          <a:prstGeom prst="rect">
            <a:avLst/>
          </a:prstGeom>
        </p:spPr>
      </p:pic>
    </p:spTree>
    <p:extLst>
      <p:ext uri="{BB962C8B-B14F-4D97-AF65-F5344CB8AC3E}">
        <p14:creationId xmlns:p14="http://schemas.microsoft.com/office/powerpoint/2010/main" val="3235936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2761-C15D-024A-BE3F-F15C1D5053D2}"/>
              </a:ext>
            </a:extLst>
          </p:cNvPr>
          <p:cNvSpPr>
            <a:spLocks noGrp="1"/>
          </p:cNvSpPr>
          <p:nvPr>
            <p:ph type="title"/>
          </p:nvPr>
        </p:nvSpPr>
        <p:spPr/>
        <p:txBody>
          <a:bodyPr/>
          <a:lstStyle/>
          <a:p>
            <a:r>
              <a:rPr lang="en-US" dirty="0"/>
              <a:t>User Roles/User Rights/Dag’s</a:t>
            </a:r>
          </a:p>
        </p:txBody>
      </p:sp>
    </p:spTree>
    <p:extLst>
      <p:ext uri="{BB962C8B-B14F-4D97-AF65-F5344CB8AC3E}">
        <p14:creationId xmlns:p14="http://schemas.microsoft.com/office/powerpoint/2010/main" val="1114376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dirty="0"/>
              <a:t>How to Create a user role?</a:t>
            </a:r>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81" y="2015734"/>
            <a:ext cx="4169336" cy="3450613"/>
          </a:xfrm>
        </p:spPr>
        <p:txBody>
          <a:bodyPr>
            <a:normAutofit/>
          </a:bodyPr>
          <a:lstStyle/>
          <a:p>
            <a:pPr>
              <a:lnSpc>
                <a:spcPct val="110000"/>
              </a:lnSpc>
            </a:pPr>
            <a:r>
              <a:rPr lang="en-US" sz="1700" dirty="0"/>
              <a:t>Under applications open “User Rights” </a:t>
            </a:r>
          </a:p>
          <a:p>
            <a:pPr>
              <a:lnSpc>
                <a:spcPct val="110000"/>
              </a:lnSpc>
            </a:pPr>
            <a:r>
              <a:rPr lang="en-US" sz="1700" dirty="0"/>
              <a:t>In user rights page check for existing roles under “</a:t>
            </a:r>
            <a:r>
              <a:rPr lang="en-US" sz="1700" b="1" dirty="0"/>
              <a:t>Role names</a:t>
            </a:r>
            <a:r>
              <a:rPr lang="en-US" sz="1700" dirty="0"/>
              <a:t>” before adding a new ones</a:t>
            </a:r>
          </a:p>
          <a:p>
            <a:pPr>
              <a:lnSpc>
                <a:spcPct val="110000"/>
              </a:lnSpc>
            </a:pPr>
            <a:endParaRPr lang="en-US" sz="1700" dirty="0"/>
          </a:p>
        </p:txBody>
      </p:sp>
      <p:pic>
        <p:nvPicPr>
          <p:cNvPr id="12" name="Picture 11" descr="Graphical user interface, text, application&#10;&#10;Description automatically generated">
            <a:extLst>
              <a:ext uri="{FF2B5EF4-FFF2-40B4-BE49-F238E27FC236}">
                <a16:creationId xmlns:a16="http://schemas.microsoft.com/office/drawing/2014/main" id="{6F6605AB-6F6F-F645-BB4A-D42BDE2B7646}"/>
              </a:ext>
            </a:extLst>
          </p:cNvPr>
          <p:cNvPicPr>
            <a:picLocks noChangeAspect="1"/>
          </p:cNvPicPr>
          <p:nvPr/>
        </p:nvPicPr>
        <p:blipFill>
          <a:blip r:embed="rId2"/>
          <a:stretch>
            <a:fillRect/>
          </a:stretch>
        </p:blipFill>
        <p:spPr>
          <a:xfrm>
            <a:off x="7453020" y="2318393"/>
            <a:ext cx="2913067" cy="2221214"/>
          </a:xfrm>
          <a:prstGeom prst="rect">
            <a:avLst/>
          </a:prstGeom>
        </p:spPr>
      </p:pic>
      <p:pic>
        <p:nvPicPr>
          <p:cNvPr id="10" name="Picture 9" descr="Graphical user interface, text, application, chat or text message&#10;&#10;Description automatically generated">
            <a:extLst>
              <a:ext uri="{FF2B5EF4-FFF2-40B4-BE49-F238E27FC236}">
                <a16:creationId xmlns:a16="http://schemas.microsoft.com/office/drawing/2014/main" id="{B03872DA-310A-B44A-9C0E-50A51ACADBD2}"/>
              </a:ext>
            </a:extLst>
          </p:cNvPr>
          <p:cNvPicPr>
            <a:picLocks noChangeAspect="1"/>
          </p:cNvPicPr>
          <p:nvPr/>
        </p:nvPicPr>
        <p:blipFill>
          <a:blip r:embed="rId3"/>
          <a:stretch>
            <a:fillRect/>
          </a:stretch>
        </p:blipFill>
        <p:spPr>
          <a:xfrm>
            <a:off x="7217227" y="4694344"/>
            <a:ext cx="3645910" cy="619803"/>
          </a:xfrm>
          <a:prstGeom prst="rect">
            <a:avLst/>
          </a:prstGeom>
        </p:spPr>
      </p:pic>
    </p:spTree>
    <p:extLst>
      <p:ext uri="{BB962C8B-B14F-4D97-AF65-F5344CB8AC3E}">
        <p14:creationId xmlns:p14="http://schemas.microsoft.com/office/powerpoint/2010/main" val="2409407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dirty="0"/>
              <a:t>How to Create a user role?</a:t>
            </a:r>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81" y="2015734"/>
            <a:ext cx="4169336" cy="3450613"/>
          </a:xfrm>
        </p:spPr>
        <p:txBody>
          <a:bodyPr>
            <a:normAutofit/>
          </a:bodyPr>
          <a:lstStyle/>
          <a:p>
            <a:pPr>
              <a:lnSpc>
                <a:spcPct val="110000"/>
              </a:lnSpc>
            </a:pPr>
            <a:r>
              <a:rPr lang="en-US" sz="1700" dirty="0"/>
              <a:t>To create a new user role, enter the name of the role in the box in front of create role and click on “create role”</a:t>
            </a:r>
          </a:p>
          <a:p>
            <a:pPr>
              <a:lnSpc>
                <a:spcPct val="110000"/>
              </a:lnSpc>
            </a:pPr>
            <a:r>
              <a:rPr lang="en-US" sz="1700" dirty="0"/>
              <a:t>A window will pop-up, choose the necessary entities you wish the role should access and click on create role</a:t>
            </a:r>
          </a:p>
          <a:p>
            <a:pPr>
              <a:lnSpc>
                <a:spcPct val="110000"/>
              </a:lnSpc>
            </a:pPr>
            <a:endParaRPr lang="en-US" sz="1700" dirty="0"/>
          </a:p>
        </p:txBody>
      </p:sp>
      <p:pic>
        <p:nvPicPr>
          <p:cNvPr id="14" name="Picture 13" descr="Graphical user interface&#10;&#10;Description automatically generated with low confidence">
            <a:extLst>
              <a:ext uri="{FF2B5EF4-FFF2-40B4-BE49-F238E27FC236}">
                <a16:creationId xmlns:a16="http://schemas.microsoft.com/office/drawing/2014/main" id="{C9DDC64E-34C5-5240-9A8F-837E863724C7}"/>
              </a:ext>
            </a:extLst>
          </p:cNvPr>
          <p:cNvPicPr>
            <a:picLocks noChangeAspect="1"/>
          </p:cNvPicPr>
          <p:nvPr/>
        </p:nvPicPr>
        <p:blipFill rotWithShape="1">
          <a:blip r:embed="rId2"/>
          <a:srcRect r="54458"/>
          <a:stretch/>
        </p:blipFill>
        <p:spPr>
          <a:xfrm>
            <a:off x="6161050" y="2181915"/>
            <a:ext cx="1712966" cy="313586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CCFE9508-3AE0-552D-521B-E335B363FD46}"/>
              </a:ext>
            </a:extLst>
          </p:cNvPr>
          <p:cNvPicPr>
            <a:picLocks noChangeAspect="1"/>
          </p:cNvPicPr>
          <p:nvPr/>
        </p:nvPicPr>
        <p:blipFill>
          <a:blip r:embed="rId3"/>
          <a:stretch>
            <a:fillRect/>
          </a:stretch>
        </p:blipFill>
        <p:spPr>
          <a:xfrm>
            <a:off x="7874016" y="2181915"/>
            <a:ext cx="3784584" cy="3135864"/>
          </a:xfrm>
          <a:prstGeom prst="rect">
            <a:avLst/>
          </a:prstGeom>
        </p:spPr>
      </p:pic>
    </p:spTree>
    <p:extLst>
      <p:ext uri="{BB962C8B-B14F-4D97-AF65-F5344CB8AC3E}">
        <p14:creationId xmlns:p14="http://schemas.microsoft.com/office/powerpoint/2010/main" val="2689280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1E8EC89-86BC-4558-B010-53DF36A5A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CCCDDFF-B9CC-494C-8BEE-2451CD79A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35237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80" y="804519"/>
            <a:ext cx="3525184" cy="1049235"/>
          </a:xfrm>
        </p:spPr>
        <p:txBody>
          <a:bodyPr>
            <a:normAutofit/>
          </a:bodyPr>
          <a:lstStyle/>
          <a:p>
            <a:r>
              <a:rPr lang="en-US" dirty="0"/>
              <a:t>How to Create a DAG?</a:t>
            </a:r>
          </a:p>
        </p:txBody>
      </p:sp>
      <p:sp>
        <p:nvSpPr>
          <p:cNvPr id="22" name="Rectangle 21">
            <a:extLst>
              <a:ext uri="{FF2B5EF4-FFF2-40B4-BE49-F238E27FC236}">
                <a16:creationId xmlns:a16="http://schemas.microsoft.com/office/drawing/2014/main" id="{54977EF3-E0BF-4719-9C15-8564B7D68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80" y="2015732"/>
            <a:ext cx="3525184" cy="3450613"/>
          </a:xfrm>
        </p:spPr>
        <p:txBody>
          <a:bodyPr>
            <a:normAutofit/>
          </a:bodyPr>
          <a:lstStyle/>
          <a:p>
            <a:pPr>
              <a:lnSpc>
                <a:spcPct val="110000"/>
              </a:lnSpc>
            </a:pPr>
            <a:r>
              <a:rPr lang="en-US" sz="1400" dirty="0"/>
              <a:t>Under applications open “DAGs” </a:t>
            </a:r>
          </a:p>
          <a:p>
            <a:pPr>
              <a:lnSpc>
                <a:spcPct val="110000"/>
              </a:lnSpc>
            </a:pPr>
            <a:r>
              <a:rPr lang="en-US" sz="1400" dirty="0"/>
              <a:t>Check for existing groups under “Data Access Groups” before adding a new ones</a:t>
            </a:r>
          </a:p>
          <a:p>
            <a:pPr>
              <a:lnSpc>
                <a:spcPct val="110000"/>
              </a:lnSpc>
            </a:pPr>
            <a:r>
              <a:rPr lang="en-US" sz="1400" dirty="0"/>
              <a:t>To create a new DAG, enter the name of the group in the box in front of add group and click on “add group”</a:t>
            </a:r>
          </a:p>
          <a:p>
            <a:pPr>
              <a:lnSpc>
                <a:spcPct val="110000"/>
              </a:lnSpc>
            </a:pPr>
            <a:r>
              <a:rPr lang="en-US" sz="1400" dirty="0"/>
              <a:t>Make sure to add DAGs using the service delivery site name </a:t>
            </a:r>
          </a:p>
        </p:txBody>
      </p:sp>
      <p:pic>
        <p:nvPicPr>
          <p:cNvPr id="13" name="Picture 12" descr="Graphical user interface, text, application, Word&#10;&#10;Description automatically generated">
            <a:extLst>
              <a:ext uri="{FF2B5EF4-FFF2-40B4-BE49-F238E27FC236}">
                <a16:creationId xmlns:a16="http://schemas.microsoft.com/office/drawing/2014/main" id="{E80BA423-BABB-F049-B761-4ECFC3BA7399}"/>
              </a:ext>
            </a:extLst>
          </p:cNvPr>
          <p:cNvPicPr>
            <a:picLocks noChangeAspect="1"/>
          </p:cNvPicPr>
          <p:nvPr/>
        </p:nvPicPr>
        <p:blipFill>
          <a:blip r:embed="rId2"/>
          <a:stretch>
            <a:fillRect/>
          </a:stretch>
        </p:blipFill>
        <p:spPr>
          <a:xfrm>
            <a:off x="7882871" y="1190339"/>
            <a:ext cx="4185600" cy="742943"/>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17B1AE14-2EB4-5A41-82AE-A71F199AD43B}"/>
              </a:ext>
            </a:extLst>
          </p:cNvPr>
          <p:cNvPicPr>
            <a:picLocks noChangeAspect="1"/>
          </p:cNvPicPr>
          <p:nvPr/>
        </p:nvPicPr>
        <p:blipFill>
          <a:blip r:embed="rId3"/>
          <a:stretch>
            <a:fillRect/>
          </a:stretch>
        </p:blipFill>
        <p:spPr>
          <a:xfrm>
            <a:off x="5326846" y="729587"/>
            <a:ext cx="2432799" cy="1642138"/>
          </a:xfrm>
          <a:prstGeom prst="rect">
            <a:avLst/>
          </a:prstGeom>
        </p:spPr>
      </p:pic>
      <p:pic>
        <p:nvPicPr>
          <p:cNvPr id="24" name="Picture 23">
            <a:extLst>
              <a:ext uri="{FF2B5EF4-FFF2-40B4-BE49-F238E27FC236}">
                <a16:creationId xmlns:a16="http://schemas.microsoft.com/office/drawing/2014/main" id="{A5DC397C-2B77-4200-B02F-47CA26CA2A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13AFA304-05B8-441F-BA73-B92E08BD6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6" name="Picture 15" descr="Graphical user interface, application&#10;&#10;Description automatically generated">
            <a:extLst>
              <a:ext uri="{FF2B5EF4-FFF2-40B4-BE49-F238E27FC236}">
                <a16:creationId xmlns:a16="http://schemas.microsoft.com/office/drawing/2014/main" id="{2CD85546-9BB8-EB43-ACE2-FDC6E025D755}"/>
              </a:ext>
            </a:extLst>
          </p:cNvPr>
          <p:cNvPicPr>
            <a:picLocks noChangeAspect="1"/>
          </p:cNvPicPr>
          <p:nvPr/>
        </p:nvPicPr>
        <p:blipFill>
          <a:blip r:embed="rId5"/>
          <a:stretch>
            <a:fillRect/>
          </a:stretch>
        </p:blipFill>
        <p:spPr>
          <a:xfrm>
            <a:off x="6428342" y="2561213"/>
            <a:ext cx="4428758" cy="2962282"/>
          </a:xfrm>
          <a:prstGeom prst="rect">
            <a:avLst/>
          </a:prstGeom>
        </p:spPr>
      </p:pic>
    </p:spTree>
    <p:extLst>
      <p:ext uri="{BB962C8B-B14F-4D97-AF65-F5344CB8AC3E}">
        <p14:creationId xmlns:p14="http://schemas.microsoft.com/office/powerpoint/2010/main" val="375806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1E8EC89-86BC-4558-B010-53DF36A5A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CCCDDFF-B9CC-494C-8BEE-2451CD79A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35237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80" y="804519"/>
            <a:ext cx="3525184" cy="1049235"/>
          </a:xfrm>
        </p:spPr>
        <p:txBody>
          <a:bodyPr>
            <a:normAutofit/>
          </a:bodyPr>
          <a:lstStyle/>
          <a:p>
            <a:r>
              <a:rPr lang="en-US" dirty="0"/>
              <a:t>How to ADD users?</a:t>
            </a:r>
          </a:p>
        </p:txBody>
      </p:sp>
      <p:sp>
        <p:nvSpPr>
          <p:cNvPr id="22" name="Rectangle 21">
            <a:extLst>
              <a:ext uri="{FF2B5EF4-FFF2-40B4-BE49-F238E27FC236}">
                <a16:creationId xmlns:a16="http://schemas.microsoft.com/office/drawing/2014/main" id="{54977EF3-E0BF-4719-9C15-8564B7D68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80" y="2015732"/>
            <a:ext cx="3525184" cy="3450613"/>
          </a:xfrm>
        </p:spPr>
        <p:txBody>
          <a:bodyPr>
            <a:normAutofit fontScale="92500" lnSpcReduction="20000"/>
          </a:bodyPr>
          <a:lstStyle/>
          <a:p>
            <a:pPr>
              <a:lnSpc>
                <a:spcPct val="110000"/>
              </a:lnSpc>
            </a:pPr>
            <a:r>
              <a:rPr lang="en-US" sz="1400"/>
              <a:t>Go to “User Rights” page to add new users</a:t>
            </a:r>
          </a:p>
          <a:p>
            <a:pPr>
              <a:lnSpc>
                <a:spcPct val="110000"/>
              </a:lnSpc>
            </a:pPr>
            <a:r>
              <a:rPr lang="en-US" sz="1400"/>
              <a:t>If the user role already exists add user using “Assign to role” </a:t>
            </a:r>
          </a:p>
          <a:p>
            <a:pPr>
              <a:lnSpc>
                <a:spcPct val="110000"/>
              </a:lnSpc>
            </a:pPr>
            <a:r>
              <a:rPr lang="en-US" sz="1400"/>
              <a:t>Add user using their MDHSS REDCap User ID/Name and click on assign to role and select respective role from dropdown</a:t>
            </a:r>
          </a:p>
          <a:p>
            <a:pPr>
              <a:lnSpc>
                <a:spcPct val="110000"/>
              </a:lnSpc>
            </a:pPr>
            <a:r>
              <a:rPr lang="en-US" sz="1400"/>
              <a:t>To add bulk users, first download the file from top right corner and modify the file as per needs and import the file using the same dropdown</a:t>
            </a:r>
          </a:p>
          <a:p>
            <a:pPr>
              <a:lnSpc>
                <a:spcPct val="110000"/>
              </a:lnSpc>
            </a:pPr>
            <a:r>
              <a:rPr lang="en-US" sz="1400"/>
              <a:t>If the user doesn’t fit into any user role and you don’t wish to create a new user role add users using “Add with custom rights”  and make sure to select appropriate fields from pop-up</a:t>
            </a:r>
          </a:p>
          <a:p>
            <a:pPr>
              <a:lnSpc>
                <a:spcPct val="110000"/>
              </a:lnSpc>
            </a:pPr>
            <a:endParaRPr lang="en-US" sz="1400" dirty="0"/>
          </a:p>
        </p:txBody>
      </p:sp>
      <p:pic>
        <p:nvPicPr>
          <p:cNvPr id="24" name="Picture 23">
            <a:extLst>
              <a:ext uri="{FF2B5EF4-FFF2-40B4-BE49-F238E27FC236}">
                <a16:creationId xmlns:a16="http://schemas.microsoft.com/office/drawing/2014/main" id="{A5DC397C-2B77-4200-B02F-47CA26CA2A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13AFA304-05B8-441F-BA73-B92E08BD6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F8815F5B-A325-8B4C-A8A5-6945D3CE1FF1}"/>
              </a:ext>
            </a:extLst>
          </p:cNvPr>
          <p:cNvPicPr>
            <a:picLocks noChangeAspect="1"/>
          </p:cNvPicPr>
          <p:nvPr/>
        </p:nvPicPr>
        <p:blipFill>
          <a:blip r:embed="rId3"/>
          <a:stretch>
            <a:fillRect/>
          </a:stretch>
        </p:blipFill>
        <p:spPr>
          <a:xfrm>
            <a:off x="5205413" y="2311508"/>
            <a:ext cx="6371725" cy="1764938"/>
          </a:xfrm>
          <a:prstGeom prst="rect">
            <a:avLst/>
          </a:prstGeom>
        </p:spPr>
      </p:pic>
    </p:spTree>
    <p:extLst>
      <p:ext uri="{BB962C8B-B14F-4D97-AF65-F5344CB8AC3E}">
        <p14:creationId xmlns:p14="http://schemas.microsoft.com/office/powerpoint/2010/main" val="1139258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A042132-EF3E-4DCA-8B23-D054AFC9F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6561942-7576-4906-820D-5DBB2DEE7B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5550357" cy="1049235"/>
          </a:xfrm>
        </p:spPr>
        <p:txBody>
          <a:bodyPr>
            <a:normAutofit/>
          </a:bodyPr>
          <a:lstStyle/>
          <a:p>
            <a:r>
              <a:rPr lang="en-US" dirty="0"/>
              <a:t>How to Modify user Rights/User Roles?</a:t>
            </a:r>
          </a:p>
        </p:txBody>
      </p:sp>
      <p:sp>
        <p:nvSpPr>
          <p:cNvPr id="35" name="Rectangle 34">
            <a:extLst>
              <a:ext uri="{FF2B5EF4-FFF2-40B4-BE49-F238E27FC236}">
                <a16:creationId xmlns:a16="http://schemas.microsoft.com/office/drawing/2014/main" id="{76E2642F-6025-4B22-A283-9B60F476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80FBC4-77D2-C349-BC0B-E7A8D80142B9}"/>
                  </a:ext>
                </a:extLst>
              </p:cNvPr>
              <p:cNvSpPr>
                <a:spLocks noGrp="1"/>
              </p:cNvSpPr>
              <p:nvPr>
                <p:ph idx="1"/>
              </p:nvPr>
            </p:nvSpPr>
            <p:spPr>
              <a:xfrm>
                <a:off x="1451579" y="2015732"/>
                <a:ext cx="5550357" cy="3450613"/>
              </a:xfrm>
            </p:spPr>
            <p:txBody>
              <a:bodyPr>
                <a:normAutofit lnSpcReduction="10000"/>
              </a:bodyPr>
              <a:lstStyle/>
              <a:p>
                <a:pPr>
                  <a:lnSpc>
                    <a:spcPct val="110000"/>
                  </a:lnSpc>
                </a:pPr>
                <a:r>
                  <a:rPr lang="en-US" sz="1700" dirty="0"/>
                  <a:t>Go to “User Rights” page </a:t>
                </a:r>
              </a:p>
              <a:p>
                <a:pPr>
                  <a:lnSpc>
                    <a:spcPct val="110000"/>
                  </a:lnSpc>
                </a:pPr>
                <a:r>
                  <a:rPr lang="en-US" sz="1700" dirty="0"/>
                  <a:t>If the user is under any one of the role you can reassign them or remove from the current role by clicking on their username</a:t>
                </a:r>
              </a:p>
              <a:p>
                <a:pPr>
                  <a:lnSpc>
                    <a:spcPct val="110000"/>
                  </a:lnSpc>
                </a:pPr>
                <a:r>
                  <a:rPr lang="en-US" sz="1700" dirty="0"/>
                  <a:t>If the user is not under any roles, you modify the user privileges by clicking on their username</a:t>
                </a:r>
              </a:p>
              <a:p>
                <a:pPr>
                  <a:lnSpc>
                    <a:spcPct val="110000"/>
                  </a:lnSpc>
                </a:pPr>
                <a:r>
                  <a:rPr lang="en-US" sz="1700" dirty="0"/>
                  <a:t>To remove the user, user should be unassigned from the role first. Then click on the username </a:t>
                </a:r>
                <a14:m>
                  <m:oMath xmlns:m="http://schemas.openxmlformats.org/officeDocument/2006/math">
                    <m:r>
                      <a:rPr lang="en-US" sz="1700" i="1" smtClean="0">
                        <a:latin typeface="Cambria Math" panose="02040503050406030204" pitchFamily="18" charset="0"/>
                        <a:ea typeface="Cambria Math" panose="02040503050406030204" pitchFamily="18" charset="0"/>
                      </a:rPr>
                      <m:t>→</m:t>
                    </m:r>
                  </m:oMath>
                </a14:m>
                <a:r>
                  <a:rPr lang="en-US" sz="1700" dirty="0"/>
                  <a:t> Privileges </a:t>
                </a:r>
                <a14:m>
                  <m:oMath xmlns:m="http://schemas.openxmlformats.org/officeDocument/2006/math">
                    <m:r>
                      <a:rPr lang="en-US" sz="1700" i="1" smtClean="0">
                        <a:latin typeface="Cambria Math" panose="02040503050406030204" pitchFamily="18" charset="0"/>
                        <a:ea typeface="Cambria Math" panose="02040503050406030204" pitchFamily="18" charset="0"/>
                      </a:rPr>
                      <m:t>→</m:t>
                    </m:r>
                    <m:r>
                      <m:rPr>
                        <m:sty m:val="p"/>
                      </m:rPr>
                      <a:rPr lang="en-US" sz="1700" b="0" i="0" smtClean="0">
                        <a:latin typeface="Cambria Math" panose="02040503050406030204" pitchFamily="18" charset="0"/>
                        <a:ea typeface="Cambria Math" panose="02040503050406030204" pitchFamily="18" charset="0"/>
                      </a:rPr>
                      <m:t>Click</m:t>
                    </m:r>
                    <m:r>
                      <a:rPr lang="en-US" sz="1700" b="0" i="0" smtClean="0">
                        <a:latin typeface="Cambria Math" panose="02040503050406030204" pitchFamily="18" charset="0"/>
                        <a:ea typeface="Cambria Math" panose="02040503050406030204" pitchFamily="18" charset="0"/>
                      </a:rPr>
                      <m:t> </m:t>
                    </m:r>
                    <m:r>
                      <m:rPr>
                        <m:sty m:val="p"/>
                      </m:rPr>
                      <a:rPr lang="en-US" sz="1700" b="0" i="0" smtClean="0">
                        <a:latin typeface="Cambria Math" panose="02040503050406030204" pitchFamily="18" charset="0"/>
                        <a:ea typeface="Cambria Math" panose="02040503050406030204" pitchFamily="18" charset="0"/>
                      </a:rPr>
                      <m:t>on</m:t>
                    </m:r>
                  </m:oMath>
                </a14:m>
                <a:r>
                  <a:rPr lang="en-US" sz="1700" dirty="0"/>
                  <a:t> “Remove User” which can be found on the left bottom corner</a:t>
                </a:r>
              </a:p>
              <a:p>
                <a:pPr>
                  <a:lnSpc>
                    <a:spcPct val="110000"/>
                  </a:lnSpc>
                </a:pPr>
                <a:r>
                  <a:rPr lang="en-US" sz="1700" dirty="0"/>
                  <a:t>To change the name of User Role, click on the role name</a:t>
                </a:r>
              </a:p>
            </p:txBody>
          </p:sp>
        </mc:Choice>
        <mc:Fallback xmlns="">
          <p:sp>
            <p:nvSpPr>
              <p:cNvPr id="3" name="Content Placeholder 2">
                <a:extLst>
                  <a:ext uri="{FF2B5EF4-FFF2-40B4-BE49-F238E27FC236}">
                    <a16:creationId xmlns:a16="http://schemas.microsoft.com/office/drawing/2014/main" id="{0480FBC4-77D2-C349-BC0B-E7A8D80142B9}"/>
                  </a:ext>
                </a:extLst>
              </p:cNvPr>
              <p:cNvSpPr>
                <a:spLocks noGrp="1" noRot="1" noChangeAspect="1" noMove="1" noResize="1" noEditPoints="1" noAdjustHandles="1" noChangeArrowheads="1" noChangeShapeType="1" noTextEdit="1"/>
              </p:cNvSpPr>
              <p:nvPr>
                <p:ph idx="1"/>
              </p:nvPr>
            </p:nvSpPr>
            <p:spPr>
              <a:xfrm>
                <a:off x="1451579" y="2015732"/>
                <a:ext cx="5550357" cy="3450613"/>
              </a:xfrm>
              <a:blipFill>
                <a:blip r:embed="rId2"/>
                <a:stretch>
                  <a:fillRect l="-685" t="-733" r="-1142" b="-2198"/>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447C2785-96A0-48E9-A4E1-3E0DD3C4B6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8" name="Rectangle 37">
              <a:extLst>
                <a:ext uri="{FF2B5EF4-FFF2-40B4-BE49-F238E27FC236}">
                  <a16:creationId xmlns:a16="http://schemas.microsoft.com/office/drawing/2014/main" id="{4719DBFA-503D-4176-91F9-F5264971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63365FB-D39D-4CCB-B9D7-70896EA52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2D87176B-036A-46E9-88B6-B602D3C1C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869" y="976036"/>
            <a:ext cx="3122837" cy="4138331"/>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2E4D3C74-593B-2241-B9F7-BC112279FEE0}"/>
              </a:ext>
            </a:extLst>
          </p:cNvPr>
          <p:cNvPicPr>
            <a:picLocks noChangeAspect="1"/>
          </p:cNvPicPr>
          <p:nvPr/>
        </p:nvPicPr>
        <p:blipFill>
          <a:blip r:embed="rId3"/>
          <a:stretch>
            <a:fillRect/>
          </a:stretch>
        </p:blipFill>
        <p:spPr>
          <a:xfrm>
            <a:off x="8148635" y="3257767"/>
            <a:ext cx="2799103" cy="1355816"/>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208FB13F-8489-BA4B-893B-45B7A99E5736}"/>
              </a:ext>
            </a:extLst>
          </p:cNvPr>
          <p:cNvPicPr>
            <a:picLocks noChangeAspect="1"/>
          </p:cNvPicPr>
          <p:nvPr/>
        </p:nvPicPr>
        <p:blipFill>
          <a:blip r:embed="rId4"/>
          <a:stretch>
            <a:fillRect/>
          </a:stretch>
        </p:blipFill>
        <p:spPr>
          <a:xfrm>
            <a:off x="8148634" y="1486188"/>
            <a:ext cx="2799103" cy="1312980"/>
          </a:xfrm>
          <a:prstGeom prst="rect">
            <a:avLst/>
          </a:prstGeom>
        </p:spPr>
      </p:pic>
      <p:pic>
        <p:nvPicPr>
          <p:cNvPr id="43" name="Picture 42">
            <a:extLst>
              <a:ext uri="{FF2B5EF4-FFF2-40B4-BE49-F238E27FC236}">
                <a16:creationId xmlns:a16="http://schemas.microsoft.com/office/drawing/2014/main" id="{AC34D715-F6AF-42BD-B021-F46BF6B54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5" name="Straight Connector 44">
            <a:extLst>
              <a:ext uri="{FF2B5EF4-FFF2-40B4-BE49-F238E27FC236}">
                <a16:creationId xmlns:a16="http://schemas.microsoft.com/office/drawing/2014/main" id="{EA5196A3-0319-4C04-B5B6-D1359F52F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2D37D01-DCD5-484F-93DD-259420E40D93}"/>
              </a:ext>
            </a:extLst>
          </p:cNvPr>
          <p:cNvCxnSpPr>
            <a:endCxn id="9" idx="1"/>
          </p:cNvCxnSpPr>
          <p:nvPr/>
        </p:nvCxnSpPr>
        <p:spPr>
          <a:xfrm flipV="1">
            <a:off x="6180083" y="2142678"/>
            <a:ext cx="1968551" cy="390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895EBC5-33A1-1649-939D-34C3F2003E76}"/>
              </a:ext>
            </a:extLst>
          </p:cNvPr>
          <p:cNvCxnSpPr/>
          <p:nvPr/>
        </p:nvCxnSpPr>
        <p:spPr>
          <a:xfrm>
            <a:off x="6285186" y="3741038"/>
            <a:ext cx="1863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397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dirty="0"/>
              <a:t>How to Modify </a:t>
            </a:r>
            <a:r>
              <a:rPr lang="en-US" dirty="0" err="1"/>
              <a:t>Dag</a:t>
            </a:r>
            <a:r>
              <a:rPr lang="en-US" cap="none" dirty="0" err="1"/>
              <a:t>s</a:t>
            </a:r>
            <a:r>
              <a:rPr lang="en-US" cap="none" dirty="0"/>
              <a:t> AND ASSIGN USERS TO DAG</a:t>
            </a:r>
            <a:r>
              <a:rPr lang="en-US" dirty="0"/>
              <a:t>?</a:t>
            </a:r>
          </a:p>
        </p:txBody>
      </p:sp>
      <p:sp>
        <p:nvSpPr>
          <p:cNvPr id="4" name="Content Placeholder 3">
            <a:extLst>
              <a:ext uri="{FF2B5EF4-FFF2-40B4-BE49-F238E27FC236}">
                <a16:creationId xmlns:a16="http://schemas.microsoft.com/office/drawing/2014/main" id="{347D7A26-8F4C-0445-B90B-F02ED23EEB1A}"/>
              </a:ext>
            </a:extLst>
          </p:cNvPr>
          <p:cNvSpPr>
            <a:spLocks noGrp="1"/>
          </p:cNvSpPr>
          <p:nvPr>
            <p:ph idx="1"/>
          </p:nvPr>
        </p:nvSpPr>
        <p:spPr/>
        <p:txBody>
          <a:bodyPr/>
          <a:lstStyle/>
          <a:p>
            <a:r>
              <a:rPr lang="en-US" dirty="0"/>
              <a:t>Go to DAGs page and click on the respective DAG name you wish to change and modify </a:t>
            </a:r>
          </a:p>
          <a:p>
            <a:r>
              <a:rPr lang="en-US" dirty="0"/>
              <a:t>To assign a user to DAG or modify user’s DAG there are two approaches</a:t>
            </a:r>
          </a:p>
          <a:p>
            <a:pPr lvl="1"/>
            <a:r>
              <a:rPr lang="en-US" dirty="0"/>
              <a:t>1(a).  In the DAGs page select user and DAG from dropdown as shown in the picture and click on assign</a:t>
            </a:r>
          </a:p>
          <a:p>
            <a:pPr lvl="1"/>
            <a:endParaRPr lang="en-US" dirty="0"/>
          </a:p>
          <a:p>
            <a:pPr lvl="1"/>
            <a:endParaRPr lang="en-US" dirty="0"/>
          </a:p>
        </p:txBody>
      </p:sp>
      <p:pic>
        <p:nvPicPr>
          <p:cNvPr id="7" name="Picture 6" descr="Graphical user interface, text, application, Word&#10;&#10;Description automatically generated">
            <a:extLst>
              <a:ext uri="{FF2B5EF4-FFF2-40B4-BE49-F238E27FC236}">
                <a16:creationId xmlns:a16="http://schemas.microsoft.com/office/drawing/2014/main" id="{6A3AADCA-5D0B-0E4F-AE96-626A934398EE}"/>
              </a:ext>
            </a:extLst>
          </p:cNvPr>
          <p:cNvPicPr>
            <a:picLocks noChangeAspect="1"/>
          </p:cNvPicPr>
          <p:nvPr/>
        </p:nvPicPr>
        <p:blipFill>
          <a:blip r:embed="rId2"/>
          <a:stretch>
            <a:fillRect/>
          </a:stretch>
        </p:blipFill>
        <p:spPr>
          <a:xfrm>
            <a:off x="2455095" y="3802116"/>
            <a:ext cx="8003355" cy="1426955"/>
          </a:xfrm>
          <a:prstGeom prst="rect">
            <a:avLst/>
          </a:prstGeom>
        </p:spPr>
      </p:pic>
    </p:spTree>
    <p:extLst>
      <p:ext uri="{BB962C8B-B14F-4D97-AF65-F5344CB8AC3E}">
        <p14:creationId xmlns:p14="http://schemas.microsoft.com/office/powerpoint/2010/main" val="29996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CC32-C21B-6948-9CA1-CEB4A0D87455}"/>
              </a:ext>
            </a:extLst>
          </p:cNvPr>
          <p:cNvSpPr>
            <a:spLocks noGrp="1"/>
          </p:cNvSpPr>
          <p:nvPr>
            <p:ph type="title"/>
          </p:nvPr>
        </p:nvSpPr>
        <p:spPr/>
        <p:txBody>
          <a:bodyPr/>
          <a:lstStyle/>
          <a:p>
            <a:r>
              <a:rPr lang="en-US" dirty="0"/>
              <a:t>Project Set up</a:t>
            </a:r>
          </a:p>
        </p:txBody>
      </p:sp>
      <p:sp>
        <p:nvSpPr>
          <p:cNvPr id="3" name="Content Placeholder 2">
            <a:extLst>
              <a:ext uri="{FF2B5EF4-FFF2-40B4-BE49-F238E27FC236}">
                <a16:creationId xmlns:a16="http://schemas.microsoft.com/office/drawing/2014/main" id="{B44CD949-7F7D-BF49-9357-8AB44E12931D}"/>
              </a:ext>
            </a:extLst>
          </p:cNvPr>
          <p:cNvSpPr>
            <a:spLocks noGrp="1"/>
          </p:cNvSpPr>
          <p:nvPr>
            <p:ph idx="1"/>
          </p:nvPr>
        </p:nvSpPr>
        <p:spPr>
          <a:xfrm>
            <a:off x="1451580" y="2015733"/>
            <a:ext cx="3834796" cy="3284930"/>
          </a:xfrm>
        </p:spPr>
        <p:txBody>
          <a:bodyPr>
            <a:normAutofit fontScale="92500" lnSpcReduction="20000"/>
          </a:bodyPr>
          <a:lstStyle/>
          <a:p>
            <a:r>
              <a:rPr lang="en-US" dirty="0"/>
              <a:t>To modify the project title, use the following field</a:t>
            </a:r>
          </a:p>
          <a:p>
            <a:endParaRPr lang="en-US" dirty="0"/>
          </a:p>
          <a:p>
            <a:endParaRPr lang="en-US" dirty="0"/>
          </a:p>
          <a:p>
            <a:r>
              <a:rPr lang="en-US" dirty="0"/>
              <a:t>Additional customizations like modifying the </a:t>
            </a:r>
            <a:r>
              <a:rPr lang="en-US" dirty="0" err="1"/>
              <a:t>REDCap</a:t>
            </a:r>
            <a:r>
              <a:rPr lang="en-US" dirty="0"/>
              <a:t> ID/ label, adding secondary unique fields can be done using “Additional customizations ”</a:t>
            </a:r>
          </a:p>
          <a:p>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2499EED2-E1E6-F24E-A629-41E4B1ED028E}"/>
              </a:ext>
            </a:extLst>
          </p:cNvPr>
          <p:cNvPicPr>
            <a:picLocks noChangeAspect="1"/>
          </p:cNvPicPr>
          <p:nvPr/>
        </p:nvPicPr>
        <p:blipFill>
          <a:blip r:embed="rId2"/>
          <a:stretch>
            <a:fillRect/>
          </a:stretch>
        </p:blipFill>
        <p:spPr>
          <a:xfrm>
            <a:off x="5672138" y="2127917"/>
            <a:ext cx="6034252" cy="960338"/>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7A849FDC-3449-6F47-8F0D-D467676677B7}"/>
              </a:ext>
            </a:extLst>
          </p:cNvPr>
          <p:cNvPicPr>
            <a:picLocks noChangeAspect="1"/>
          </p:cNvPicPr>
          <p:nvPr/>
        </p:nvPicPr>
        <p:blipFill>
          <a:blip r:embed="rId3"/>
          <a:stretch>
            <a:fillRect/>
          </a:stretch>
        </p:blipFill>
        <p:spPr>
          <a:xfrm>
            <a:off x="5672139" y="3390464"/>
            <a:ext cx="6034252" cy="1605583"/>
          </a:xfrm>
          <a:prstGeom prst="rect">
            <a:avLst/>
          </a:prstGeom>
        </p:spPr>
      </p:pic>
      <p:cxnSp>
        <p:nvCxnSpPr>
          <p:cNvPr id="10" name="Straight Arrow Connector 9">
            <a:extLst>
              <a:ext uri="{FF2B5EF4-FFF2-40B4-BE49-F238E27FC236}">
                <a16:creationId xmlns:a16="http://schemas.microsoft.com/office/drawing/2014/main" id="{2FD3653C-C825-9845-948F-3A8410FB34AA}"/>
              </a:ext>
            </a:extLst>
          </p:cNvPr>
          <p:cNvCxnSpPr>
            <a:cxnSpLocks/>
          </p:cNvCxnSpPr>
          <p:nvPr/>
        </p:nvCxnSpPr>
        <p:spPr>
          <a:xfrm flipV="1">
            <a:off x="3914775" y="2484077"/>
            <a:ext cx="1757363" cy="6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3AC8486-E484-3B49-A0D8-2218899163C3}"/>
              </a:ext>
            </a:extLst>
          </p:cNvPr>
          <p:cNvCxnSpPr/>
          <p:nvPr/>
        </p:nvCxnSpPr>
        <p:spPr>
          <a:xfrm>
            <a:off x="4829176" y="3743325"/>
            <a:ext cx="842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757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dirty="0"/>
              <a:t>How to Modify </a:t>
            </a:r>
            <a:r>
              <a:rPr lang="en-US" dirty="0" err="1"/>
              <a:t>Dag</a:t>
            </a:r>
            <a:r>
              <a:rPr lang="en-US" cap="none" dirty="0" err="1"/>
              <a:t>s</a:t>
            </a:r>
            <a:r>
              <a:rPr lang="en-US" cap="none" dirty="0"/>
              <a:t> AND ASSIGN USERS TO DAG</a:t>
            </a:r>
            <a:r>
              <a:rPr lang="en-US" dirty="0"/>
              <a:t>?</a:t>
            </a:r>
          </a:p>
        </p:txBody>
      </p:sp>
      <p:sp>
        <p:nvSpPr>
          <p:cNvPr id="4" name="Content Placeholder 3">
            <a:extLst>
              <a:ext uri="{FF2B5EF4-FFF2-40B4-BE49-F238E27FC236}">
                <a16:creationId xmlns:a16="http://schemas.microsoft.com/office/drawing/2014/main" id="{347D7A26-8F4C-0445-B90B-F02ED23EEB1A}"/>
              </a:ext>
            </a:extLst>
          </p:cNvPr>
          <p:cNvSpPr>
            <a:spLocks noGrp="1"/>
          </p:cNvSpPr>
          <p:nvPr>
            <p:ph idx="1"/>
          </p:nvPr>
        </p:nvSpPr>
        <p:spPr>
          <a:xfrm>
            <a:off x="1451580" y="2015732"/>
            <a:ext cx="4349146" cy="3450613"/>
          </a:xfrm>
        </p:spPr>
        <p:txBody>
          <a:bodyPr/>
          <a:lstStyle/>
          <a:p>
            <a:pPr marL="0" indent="0">
              <a:buNone/>
            </a:pPr>
            <a:r>
              <a:rPr lang="en-US" dirty="0"/>
              <a:t>1(b)</a:t>
            </a:r>
          </a:p>
          <a:p>
            <a:pPr marL="0" indent="0">
              <a:buNone/>
            </a:pPr>
            <a:r>
              <a:rPr lang="en-US" dirty="0"/>
              <a:t>Users can be added/modified to multiple DAGs by using the check boxes as shown in the picture </a:t>
            </a:r>
          </a:p>
          <a:p>
            <a:pPr lvl="1"/>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684DEEA5-4454-7148-B7E1-DE881E1AD273}"/>
              </a:ext>
            </a:extLst>
          </p:cNvPr>
          <p:cNvPicPr>
            <a:picLocks noChangeAspect="1"/>
          </p:cNvPicPr>
          <p:nvPr/>
        </p:nvPicPr>
        <p:blipFill>
          <a:blip r:embed="rId2"/>
          <a:stretch>
            <a:fillRect/>
          </a:stretch>
        </p:blipFill>
        <p:spPr>
          <a:xfrm>
            <a:off x="6096000" y="2015732"/>
            <a:ext cx="5431325" cy="3632873"/>
          </a:xfrm>
          <a:prstGeom prst="rect">
            <a:avLst/>
          </a:prstGeom>
        </p:spPr>
      </p:pic>
    </p:spTree>
    <p:extLst>
      <p:ext uri="{BB962C8B-B14F-4D97-AF65-F5344CB8AC3E}">
        <p14:creationId xmlns:p14="http://schemas.microsoft.com/office/powerpoint/2010/main" val="3357319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dirty="0"/>
              <a:t>How to Modify </a:t>
            </a:r>
            <a:r>
              <a:rPr lang="en-US" dirty="0" err="1"/>
              <a:t>Dag</a:t>
            </a:r>
            <a:r>
              <a:rPr lang="en-US" cap="none" dirty="0" err="1"/>
              <a:t>s</a:t>
            </a:r>
            <a:r>
              <a:rPr lang="en-US" cap="none" dirty="0"/>
              <a:t> AND ASSIGN USERS TO DAG</a:t>
            </a:r>
            <a:r>
              <a:rPr lang="en-US" dirty="0"/>
              <a:t>?</a:t>
            </a:r>
          </a:p>
        </p:txBody>
      </p:sp>
      <p:sp>
        <p:nvSpPr>
          <p:cNvPr id="4" name="Content Placeholder 3">
            <a:extLst>
              <a:ext uri="{FF2B5EF4-FFF2-40B4-BE49-F238E27FC236}">
                <a16:creationId xmlns:a16="http://schemas.microsoft.com/office/drawing/2014/main" id="{347D7A26-8F4C-0445-B90B-F02ED23EEB1A}"/>
              </a:ext>
            </a:extLst>
          </p:cNvPr>
          <p:cNvSpPr>
            <a:spLocks noGrp="1"/>
          </p:cNvSpPr>
          <p:nvPr>
            <p:ph idx="1"/>
          </p:nvPr>
        </p:nvSpPr>
        <p:spPr>
          <a:xfrm>
            <a:off x="1451579" y="2015734"/>
            <a:ext cx="4162555" cy="3450613"/>
          </a:xfrm>
        </p:spPr>
        <p:txBody>
          <a:bodyPr>
            <a:normAutofit/>
          </a:bodyPr>
          <a:lstStyle/>
          <a:p>
            <a:pPr marL="0" indent="0">
              <a:buNone/>
            </a:pPr>
            <a:r>
              <a:rPr lang="en-US" dirty="0"/>
              <a:t>2. Go to user rights page and click on the already assigned DAG or “-” to modify/assign to a DAG </a:t>
            </a:r>
          </a:p>
          <a:p>
            <a:pPr lvl="1"/>
            <a:endParaRPr lang="en-US" dirty="0"/>
          </a:p>
        </p:txBody>
      </p:sp>
      <p:pic>
        <p:nvPicPr>
          <p:cNvPr id="6" name="Picture 5" descr="A picture containing table&#10;&#10;Description automatically generated">
            <a:extLst>
              <a:ext uri="{FF2B5EF4-FFF2-40B4-BE49-F238E27FC236}">
                <a16:creationId xmlns:a16="http://schemas.microsoft.com/office/drawing/2014/main" id="{979C7259-0839-3D4D-B9F1-E37A60196CA7}"/>
              </a:ext>
            </a:extLst>
          </p:cNvPr>
          <p:cNvPicPr>
            <a:picLocks noChangeAspect="1"/>
          </p:cNvPicPr>
          <p:nvPr/>
        </p:nvPicPr>
        <p:blipFill rotWithShape="1">
          <a:blip r:embed="rId2"/>
          <a:srcRect b="57921"/>
          <a:stretch/>
        </p:blipFill>
        <p:spPr>
          <a:xfrm>
            <a:off x="6094411" y="2206259"/>
            <a:ext cx="4960443" cy="3069563"/>
          </a:xfrm>
          <a:prstGeom prst="rect">
            <a:avLst/>
          </a:prstGeom>
        </p:spPr>
      </p:pic>
    </p:spTree>
    <p:extLst>
      <p:ext uri="{BB962C8B-B14F-4D97-AF65-F5344CB8AC3E}">
        <p14:creationId xmlns:p14="http://schemas.microsoft.com/office/powerpoint/2010/main" val="2937092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dirty="0"/>
              <a:t>How To assign record </a:t>
            </a:r>
            <a:r>
              <a:rPr lang="en-US" cap="none" dirty="0"/>
              <a:t>TO DAG</a:t>
            </a:r>
            <a:r>
              <a:rPr lang="en-US" dirty="0"/>
              <a:t>?</a:t>
            </a:r>
          </a:p>
        </p:txBody>
      </p:sp>
      <p:sp>
        <p:nvSpPr>
          <p:cNvPr id="4" name="Content Placeholder 3">
            <a:extLst>
              <a:ext uri="{FF2B5EF4-FFF2-40B4-BE49-F238E27FC236}">
                <a16:creationId xmlns:a16="http://schemas.microsoft.com/office/drawing/2014/main" id="{347D7A26-8F4C-0445-B90B-F02ED23EEB1A}"/>
              </a:ext>
            </a:extLst>
          </p:cNvPr>
          <p:cNvSpPr>
            <a:spLocks noGrp="1"/>
          </p:cNvSpPr>
          <p:nvPr>
            <p:ph idx="1"/>
          </p:nvPr>
        </p:nvSpPr>
        <p:spPr>
          <a:xfrm>
            <a:off x="1451579" y="2015734"/>
            <a:ext cx="4162555" cy="3450613"/>
          </a:xfrm>
        </p:spPr>
        <p:txBody>
          <a:bodyPr>
            <a:normAutofit/>
          </a:bodyPr>
          <a:lstStyle/>
          <a:p>
            <a:pPr>
              <a:lnSpc>
                <a:spcPct val="110000"/>
              </a:lnSpc>
            </a:pPr>
            <a:r>
              <a:rPr lang="en-US" sz="1900"/>
              <a:t>Go to record status dashboard and click on the Record ID/ Number </a:t>
            </a:r>
          </a:p>
          <a:p>
            <a:pPr>
              <a:lnSpc>
                <a:spcPct val="110000"/>
              </a:lnSpc>
            </a:pPr>
            <a:r>
              <a:rPr lang="en-US" sz="1900"/>
              <a:t>As shown in the picture select “assign to Data Access Group”  </a:t>
            </a:r>
          </a:p>
          <a:p>
            <a:pPr marL="0" indent="0">
              <a:lnSpc>
                <a:spcPct val="110000"/>
              </a:lnSpc>
              <a:buNone/>
            </a:pPr>
            <a:endParaRPr lang="en-US" sz="1900"/>
          </a:p>
          <a:p>
            <a:pPr marL="0" indent="0">
              <a:lnSpc>
                <a:spcPct val="110000"/>
              </a:lnSpc>
              <a:buNone/>
            </a:pPr>
            <a:r>
              <a:rPr lang="en-US" sz="1900"/>
              <a:t>Note: If a DAG assigned user add records, they will automatically be added to DAG and other DAG user will not have access to these records</a:t>
            </a:r>
          </a:p>
        </p:txBody>
      </p:sp>
      <p:pic>
        <p:nvPicPr>
          <p:cNvPr id="3" name="Picture 2" descr="Graphical user interface, application&#10;&#10;Description automatically generated">
            <a:extLst>
              <a:ext uri="{FF2B5EF4-FFF2-40B4-BE49-F238E27FC236}">
                <a16:creationId xmlns:a16="http://schemas.microsoft.com/office/drawing/2014/main" id="{F1C2E505-39FC-F548-DFD1-CF72F1AE667A}"/>
              </a:ext>
            </a:extLst>
          </p:cNvPr>
          <p:cNvPicPr>
            <a:picLocks noChangeAspect="1"/>
          </p:cNvPicPr>
          <p:nvPr/>
        </p:nvPicPr>
        <p:blipFill>
          <a:blip r:embed="rId2"/>
          <a:stretch>
            <a:fillRect/>
          </a:stretch>
        </p:blipFill>
        <p:spPr>
          <a:xfrm>
            <a:off x="6094411" y="2333515"/>
            <a:ext cx="4960443" cy="2815050"/>
          </a:xfrm>
          <a:prstGeom prst="rect">
            <a:avLst/>
          </a:prstGeom>
        </p:spPr>
      </p:pic>
    </p:spTree>
    <p:extLst>
      <p:ext uri="{BB962C8B-B14F-4D97-AF65-F5344CB8AC3E}">
        <p14:creationId xmlns:p14="http://schemas.microsoft.com/office/powerpoint/2010/main" val="819852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Coloured organisers on shelves">
            <a:extLst>
              <a:ext uri="{FF2B5EF4-FFF2-40B4-BE49-F238E27FC236}">
                <a16:creationId xmlns:a16="http://schemas.microsoft.com/office/drawing/2014/main" id="{421498BE-5349-7B21-C7A1-D4FAA7655CA8}"/>
              </a:ext>
            </a:extLst>
          </p:cNvPr>
          <p:cNvPicPr>
            <a:picLocks noChangeAspect="1"/>
          </p:cNvPicPr>
          <p:nvPr/>
        </p:nvPicPr>
        <p:blipFill rotWithShape="1">
          <a:blip r:embed="rId2">
            <a:alphaModFix amt="50000"/>
          </a:blip>
          <a:srcRect t="7220" r="-1" b="9444"/>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7DFBC04-E228-C64A-8A2B-E74096C14E15}"/>
              </a:ext>
            </a:extLst>
          </p:cNvPr>
          <p:cNvSpPr>
            <a:spLocks noGrp="1"/>
          </p:cNvSpPr>
          <p:nvPr>
            <p:ph type="title"/>
          </p:nvPr>
        </p:nvSpPr>
        <p:spPr>
          <a:xfrm>
            <a:off x="1130271" y="1193800"/>
            <a:ext cx="3193050" cy="4699000"/>
          </a:xfrm>
        </p:spPr>
        <p:txBody>
          <a:bodyPr anchor="ctr">
            <a:normAutofit/>
          </a:bodyPr>
          <a:lstStyle/>
          <a:p>
            <a:r>
              <a:rPr lang="en-US" dirty="0"/>
              <a:t>Notes</a:t>
            </a:r>
          </a:p>
        </p:txBody>
      </p:sp>
      <p:cxnSp>
        <p:nvCxnSpPr>
          <p:cNvPr id="26"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15F2ED-E17B-5E4E-B29D-F0A3247120EB}"/>
              </a:ext>
            </a:extLst>
          </p:cNvPr>
          <p:cNvSpPr>
            <a:spLocks noGrp="1"/>
          </p:cNvSpPr>
          <p:nvPr>
            <p:ph idx="1"/>
          </p:nvPr>
        </p:nvSpPr>
        <p:spPr>
          <a:xfrm>
            <a:off x="4976636" y="1193800"/>
            <a:ext cx="6085091" cy="4699000"/>
          </a:xfrm>
        </p:spPr>
        <p:txBody>
          <a:bodyPr anchor="ctr">
            <a:normAutofit/>
          </a:bodyPr>
          <a:lstStyle/>
          <a:p>
            <a:pPr fontAlgn="base"/>
            <a:r>
              <a:rPr lang="en-US" b="1" dirty="0"/>
              <a:t>Documentation and Training of general </a:t>
            </a:r>
            <a:r>
              <a:rPr lang="en-US" b="1" dirty="0" err="1"/>
              <a:t>REDCap</a:t>
            </a:r>
            <a:r>
              <a:rPr lang="en-US" b="1" dirty="0"/>
              <a:t> usage is in the bottom left of every page as "video tutorials"</a:t>
            </a:r>
            <a:r>
              <a:rPr lang="en-US" dirty="0"/>
              <a:t>​</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35239440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CC32-C21B-6948-9CA1-CEB4A0D87455}"/>
              </a:ext>
            </a:extLst>
          </p:cNvPr>
          <p:cNvSpPr>
            <a:spLocks noGrp="1"/>
          </p:cNvSpPr>
          <p:nvPr>
            <p:ph type="title"/>
          </p:nvPr>
        </p:nvSpPr>
        <p:spPr>
          <a:xfrm>
            <a:off x="1451579" y="804519"/>
            <a:ext cx="9603275" cy="1049235"/>
          </a:xfrm>
        </p:spPr>
        <p:txBody>
          <a:bodyPr>
            <a:normAutofit/>
          </a:bodyPr>
          <a:lstStyle/>
          <a:p>
            <a:r>
              <a:rPr lang="en-US" dirty="0"/>
              <a:t>Project Set up</a:t>
            </a:r>
          </a:p>
        </p:txBody>
      </p:sp>
      <p:sp>
        <p:nvSpPr>
          <p:cNvPr id="3" name="Content Placeholder 2">
            <a:extLst>
              <a:ext uri="{FF2B5EF4-FFF2-40B4-BE49-F238E27FC236}">
                <a16:creationId xmlns:a16="http://schemas.microsoft.com/office/drawing/2014/main" id="{B44CD949-7F7D-BF49-9357-8AB44E12931D}"/>
              </a:ext>
            </a:extLst>
          </p:cNvPr>
          <p:cNvSpPr>
            <a:spLocks noGrp="1"/>
          </p:cNvSpPr>
          <p:nvPr>
            <p:ph idx="1"/>
          </p:nvPr>
        </p:nvSpPr>
        <p:spPr>
          <a:xfrm>
            <a:off x="1451579" y="2015734"/>
            <a:ext cx="4162555" cy="3450613"/>
          </a:xfrm>
        </p:spPr>
        <p:txBody>
          <a:bodyPr>
            <a:normAutofit/>
          </a:bodyPr>
          <a:lstStyle/>
          <a:p>
            <a:r>
              <a:rPr lang="en-US" dirty="0"/>
              <a:t>Other functionality in Project set up has features like </a:t>
            </a:r>
          </a:p>
          <a:p>
            <a:r>
              <a:rPr lang="en-US" dirty="0"/>
              <a:t>Copying the project </a:t>
            </a:r>
          </a:p>
          <a:p>
            <a:r>
              <a:rPr lang="en-US" dirty="0"/>
              <a:t>Deleting the project</a:t>
            </a:r>
          </a:p>
          <a:p>
            <a:r>
              <a:rPr lang="en-US" dirty="0"/>
              <a:t>Erasing the data</a:t>
            </a:r>
          </a:p>
          <a:p>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8BE667E5-805B-9A45-A7C3-DF8589D63349}"/>
              </a:ext>
            </a:extLst>
          </p:cNvPr>
          <p:cNvPicPr>
            <a:picLocks noChangeAspect="1"/>
          </p:cNvPicPr>
          <p:nvPr/>
        </p:nvPicPr>
        <p:blipFill>
          <a:blip r:embed="rId2"/>
          <a:stretch>
            <a:fillRect/>
          </a:stretch>
        </p:blipFill>
        <p:spPr>
          <a:xfrm>
            <a:off x="6786750" y="2015734"/>
            <a:ext cx="3575765" cy="3450613"/>
          </a:xfrm>
          <a:prstGeom prst="rect">
            <a:avLst/>
          </a:prstGeom>
        </p:spPr>
      </p:pic>
    </p:spTree>
    <p:extLst>
      <p:ext uri="{BB962C8B-B14F-4D97-AF65-F5344CB8AC3E}">
        <p14:creationId xmlns:p14="http://schemas.microsoft.com/office/powerpoint/2010/main" val="4846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dirty="0"/>
              <a:t>Online Designer</a:t>
            </a:r>
          </a:p>
        </p:txBody>
      </p:sp>
      <p:sp>
        <p:nvSpPr>
          <p:cNvPr id="4" name="Content Placeholder 3">
            <a:extLst>
              <a:ext uri="{FF2B5EF4-FFF2-40B4-BE49-F238E27FC236}">
                <a16:creationId xmlns:a16="http://schemas.microsoft.com/office/drawing/2014/main" id="{347D7A26-8F4C-0445-B90B-F02ED23EEB1A}"/>
              </a:ext>
            </a:extLst>
          </p:cNvPr>
          <p:cNvSpPr>
            <a:spLocks noGrp="1"/>
          </p:cNvSpPr>
          <p:nvPr>
            <p:ph idx="1"/>
          </p:nvPr>
        </p:nvSpPr>
        <p:spPr>
          <a:xfrm>
            <a:off x="1451579" y="2015734"/>
            <a:ext cx="4162555" cy="3450613"/>
          </a:xfrm>
        </p:spPr>
        <p:txBody>
          <a:bodyPr>
            <a:normAutofit/>
          </a:bodyPr>
          <a:lstStyle/>
          <a:p>
            <a:pPr>
              <a:lnSpc>
                <a:spcPct val="110000"/>
              </a:lnSpc>
            </a:pPr>
            <a:r>
              <a:rPr lang="en-US" sz="1400" dirty="0"/>
              <a:t>In the project setup page to change any variables or format of the database, select “online designer” </a:t>
            </a:r>
          </a:p>
          <a:p>
            <a:pPr>
              <a:lnSpc>
                <a:spcPct val="110000"/>
              </a:lnSpc>
            </a:pPr>
            <a:r>
              <a:rPr lang="en-US" sz="1400" dirty="0"/>
              <a:t>Click on the form you wish to modify </a:t>
            </a:r>
          </a:p>
          <a:p>
            <a:pPr>
              <a:lnSpc>
                <a:spcPct val="110000"/>
              </a:lnSpc>
            </a:pPr>
            <a:r>
              <a:rPr lang="en-US" sz="1400" dirty="0"/>
              <a:t>Variables can be edited, changed/ removed </a:t>
            </a:r>
          </a:p>
          <a:p>
            <a:pPr>
              <a:lnSpc>
                <a:spcPct val="110000"/>
              </a:lnSpc>
            </a:pPr>
            <a:r>
              <a:rPr lang="en-US" sz="1400" dirty="0"/>
              <a:t>Whenever a variable is modified make sure to change the embedded field name in the respective table</a:t>
            </a:r>
          </a:p>
          <a:p>
            <a:pPr>
              <a:lnSpc>
                <a:spcPct val="110000"/>
              </a:lnSpc>
            </a:pPr>
            <a:r>
              <a:rPr lang="en-US" sz="1400" dirty="0">
                <a:solidFill>
                  <a:srgbClr val="FF0000"/>
                </a:solidFill>
              </a:rPr>
              <a:t>Note:  </a:t>
            </a:r>
            <a:r>
              <a:rPr lang="en-US" sz="1200" dirty="0"/>
              <a:t>More about the Field embeddings, smart variables, piping and other features are available in the </a:t>
            </a:r>
            <a:r>
              <a:rPr lang="en-US" sz="1200" dirty="0" err="1"/>
              <a:t>REDCap</a:t>
            </a:r>
            <a:r>
              <a:rPr lang="en-US" sz="1200" dirty="0"/>
              <a:t> tutorials</a:t>
            </a:r>
          </a:p>
        </p:txBody>
      </p:sp>
      <p:pic>
        <p:nvPicPr>
          <p:cNvPr id="6" name="Picture 5" descr="Graphical user interface, application&#10;&#10;Description automatically generated">
            <a:extLst>
              <a:ext uri="{FF2B5EF4-FFF2-40B4-BE49-F238E27FC236}">
                <a16:creationId xmlns:a16="http://schemas.microsoft.com/office/drawing/2014/main" id="{877FB7E0-C027-B64C-B7E5-6AB748F741CD}"/>
              </a:ext>
            </a:extLst>
          </p:cNvPr>
          <p:cNvPicPr>
            <a:picLocks noChangeAspect="1"/>
          </p:cNvPicPr>
          <p:nvPr/>
        </p:nvPicPr>
        <p:blipFill>
          <a:blip r:embed="rId2"/>
          <a:stretch>
            <a:fillRect/>
          </a:stretch>
        </p:blipFill>
        <p:spPr>
          <a:xfrm>
            <a:off x="6094411" y="3189191"/>
            <a:ext cx="4960443" cy="1103698"/>
          </a:xfrm>
          <a:prstGeom prst="rect">
            <a:avLst/>
          </a:prstGeom>
        </p:spPr>
      </p:pic>
    </p:spTree>
    <p:extLst>
      <p:ext uri="{BB962C8B-B14F-4D97-AF65-F5344CB8AC3E}">
        <p14:creationId xmlns:p14="http://schemas.microsoft.com/office/powerpoint/2010/main" val="219275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6FC-A318-FA46-AEFB-F14F98134CB9}"/>
              </a:ext>
            </a:extLst>
          </p:cNvPr>
          <p:cNvSpPr>
            <a:spLocks noGrp="1"/>
          </p:cNvSpPr>
          <p:nvPr>
            <p:ph type="title"/>
          </p:nvPr>
        </p:nvSpPr>
        <p:spPr>
          <a:xfrm>
            <a:off x="1451579" y="804519"/>
            <a:ext cx="9603275" cy="1049235"/>
          </a:xfrm>
        </p:spPr>
        <p:txBody>
          <a:bodyPr>
            <a:normAutofit/>
          </a:bodyPr>
          <a:lstStyle/>
          <a:p>
            <a:r>
              <a:rPr lang="en-US"/>
              <a:t>How to download/create/import Instruments</a:t>
            </a:r>
            <a:endParaRPr lang="en-US" dirty="0"/>
          </a:p>
        </p:txBody>
      </p:sp>
      <p:sp>
        <p:nvSpPr>
          <p:cNvPr id="4" name="Content Placeholder 3">
            <a:extLst>
              <a:ext uri="{FF2B5EF4-FFF2-40B4-BE49-F238E27FC236}">
                <a16:creationId xmlns:a16="http://schemas.microsoft.com/office/drawing/2014/main" id="{347D7A26-8F4C-0445-B90B-F02ED23EEB1A}"/>
              </a:ext>
            </a:extLst>
          </p:cNvPr>
          <p:cNvSpPr>
            <a:spLocks noGrp="1"/>
          </p:cNvSpPr>
          <p:nvPr>
            <p:ph idx="1"/>
          </p:nvPr>
        </p:nvSpPr>
        <p:spPr>
          <a:xfrm>
            <a:off x="1451579" y="2015734"/>
            <a:ext cx="4162555" cy="3450613"/>
          </a:xfrm>
        </p:spPr>
        <p:txBody>
          <a:bodyPr>
            <a:normAutofit/>
          </a:bodyPr>
          <a:lstStyle/>
          <a:p>
            <a:pPr>
              <a:lnSpc>
                <a:spcPct val="110000"/>
              </a:lnSpc>
            </a:pPr>
            <a:r>
              <a:rPr lang="en-US" sz="1400" dirty="0"/>
              <a:t>Instrument in the </a:t>
            </a:r>
            <a:r>
              <a:rPr lang="en-US" sz="1400" dirty="0" err="1"/>
              <a:t>REDCap</a:t>
            </a:r>
            <a:r>
              <a:rPr lang="en-US" sz="1400" dirty="0"/>
              <a:t> is a form and multiple instruments can be created in a project </a:t>
            </a:r>
          </a:p>
          <a:p>
            <a:pPr>
              <a:lnSpc>
                <a:spcPct val="110000"/>
              </a:lnSpc>
            </a:pPr>
            <a:r>
              <a:rPr lang="en-US" sz="1400" dirty="0"/>
              <a:t>Using “Choose action” dropdown instrument/form can be renamed, copied, downloaded (as Zip) or deleted</a:t>
            </a:r>
          </a:p>
          <a:p>
            <a:pPr>
              <a:lnSpc>
                <a:spcPct val="110000"/>
              </a:lnSpc>
            </a:pPr>
            <a:r>
              <a:rPr lang="en-US" sz="1400" dirty="0"/>
              <a:t>Use create to add new form</a:t>
            </a:r>
          </a:p>
          <a:p>
            <a:pPr>
              <a:lnSpc>
                <a:spcPct val="110000"/>
              </a:lnSpc>
            </a:pPr>
            <a:r>
              <a:rPr lang="en-US" sz="1400" dirty="0"/>
              <a:t>Upload can be used to import form/instrument from personal computer</a:t>
            </a:r>
          </a:p>
          <a:p>
            <a:pPr>
              <a:lnSpc>
                <a:spcPct val="110000"/>
              </a:lnSpc>
            </a:pPr>
            <a:r>
              <a:rPr lang="en-US" sz="1400" dirty="0"/>
              <a:t>Import is useful to get forms from </a:t>
            </a:r>
            <a:r>
              <a:rPr lang="en-US" sz="1400" dirty="0" err="1"/>
              <a:t>REDCap</a:t>
            </a:r>
            <a:r>
              <a:rPr lang="en-US" sz="1400" dirty="0"/>
              <a:t> library </a:t>
            </a:r>
          </a:p>
          <a:p>
            <a:pPr>
              <a:lnSpc>
                <a:spcPct val="110000"/>
              </a:lnSpc>
            </a:pPr>
            <a:endParaRPr lang="en-US" sz="1400" dirty="0"/>
          </a:p>
        </p:txBody>
      </p:sp>
      <p:pic>
        <p:nvPicPr>
          <p:cNvPr id="3" name="Picture 2" descr="Graphical user interface, application&#10;&#10;Description automatically generated">
            <a:extLst>
              <a:ext uri="{FF2B5EF4-FFF2-40B4-BE49-F238E27FC236}">
                <a16:creationId xmlns:a16="http://schemas.microsoft.com/office/drawing/2014/main" id="{C53FAA47-7530-EFED-8B0A-F828EF8A0AEF}"/>
              </a:ext>
            </a:extLst>
          </p:cNvPr>
          <p:cNvPicPr>
            <a:picLocks noChangeAspect="1"/>
          </p:cNvPicPr>
          <p:nvPr/>
        </p:nvPicPr>
        <p:blipFill>
          <a:blip r:embed="rId2"/>
          <a:stretch>
            <a:fillRect/>
          </a:stretch>
        </p:blipFill>
        <p:spPr>
          <a:xfrm>
            <a:off x="6094411" y="2507130"/>
            <a:ext cx="4960443" cy="2467820"/>
          </a:xfrm>
          <a:prstGeom prst="rect">
            <a:avLst/>
          </a:prstGeom>
        </p:spPr>
      </p:pic>
    </p:spTree>
    <p:extLst>
      <p:ext uri="{BB962C8B-B14F-4D97-AF65-F5344CB8AC3E}">
        <p14:creationId xmlns:p14="http://schemas.microsoft.com/office/powerpoint/2010/main" val="169211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DA5F-EE84-2645-9EBD-5C97CF333A15}"/>
              </a:ext>
            </a:extLst>
          </p:cNvPr>
          <p:cNvSpPr>
            <a:spLocks noGrp="1"/>
          </p:cNvSpPr>
          <p:nvPr>
            <p:ph type="title"/>
          </p:nvPr>
        </p:nvSpPr>
        <p:spPr>
          <a:xfrm>
            <a:off x="1451580" y="804520"/>
            <a:ext cx="3530157" cy="1049235"/>
          </a:xfrm>
        </p:spPr>
        <p:txBody>
          <a:bodyPr>
            <a:normAutofit fontScale="90000"/>
          </a:bodyPr>
          <a:lstStyle/>
          <a:p>
            <a:r>
              <a:rPr lang="en-US" dirty="0"/>
              <a:t>How to export a </a:t>
            </a:r>
            <a:r>
              <a:rPr lang="en-US" dirty="0" err="1"/>
              <a:t>REDC</a:t>
            </a:r>
            <a:r>
              <a:rPr lang="en-US" cap="none" dirty="0" err="1"/>
              <a:t>ap</a:t>
            </a:r>
            <a:r>
              <a:rPr lang="en-US" cap="none" dirty="0"/>
              <a:t> </a:t>
            </a:r>
            <a:r>
              <a:rPr lang="en-US" dirty="0"/>
              <a:t>project</a:t>
            </a:r>
          </a:p>
        </p:txBody>
      </p:sp>
      <p:sp>
        <p:nvSpPr>
          <p:cNvPr id="13" name="Content Placeholder 12">
            <a:extLst>
              <a:ext uri="{FF2B5EF4-FFF2-40B4-BE49-F238E27FC236}">
                <a16:creationId xmlns:a16="http://schemas.microsoft.com/office/drawing/2014/main" id="{E5DBFD6F-6015-4550-DB98-A3FB1CD9933F}"/>
              </a:ext>
            </a:extLst>
          </p:cNvPr>
          <p:cNvSpPr>
            <a:spLocks noGrp="1"/>
          </p:cNvSpPr>
          <p:nvPr>
            <p:ph idx="1"/>
          </p:nvPr>
        </p:nvSpPr>
        <p:spPr>
          <a:xfrm>
            <a:off x="1451581" y="2015732"/>
            <a:ext cx="3526523" cy="3450613"/>
          </a:xfrm>
        </p:spPr>
        <p:txBody>
          <a:bodyPr>
            <a:normAutofit/>
          </a:bodyPr>
          <a:lstStyle/>
          <a:p>
            <a:pPr marL="0" indent="0">
              <a:lnSpc>
                <a:spcPct val="110000"/>
              </a:lnSpc>
              <a:buNone/>
            </a:pPr>
            <a:r>
              <a:rPr lang="en-US" sz="1700" dirty="0"/>
              <a:t>There are two ways to export a project</a:t>
            </a:r>
          </a:p>
          <a:p>
            <a:pPr marL="0" indent="0">
              <a:lnSpc>
                <a:spcPct val="110000"/>
              </a:lnSpc>
              <a:buNone/>
            </a:pPr>
            <a:r>
              <a:rPr lang="en-US" sz="1700" dirty="0"/>
              <a:t>1. Project Setup: </a:t>
            </a:r>
          </a:p>
          <a:p>
            <a:pPr marL="0" indent="0">
              <a:lnSpc>
                <a:spcPct val="110000"/>
              </a:lnSpc>
              <a:buNone/>
            </a:pPr>
            <a:r>
              <a:rPr lang="en-US" sz="1700" dirty="0"/>
              <a:t>In the project setup page go to other functionality. After scrolling little below you will get to “copy or backup the project”. Choose the backup options, either downloading the metadata xml with data or without </a:t>
            </a:r>
          </a:p>
        </p:txBody>
      </p:sp>
      <p:pic>
        <p:nvPicPr>
          <p:cNvPr id="4" name="Picture 3" descr="Graphical user interface, text, application, email&#10;&#10;Description automatically generated">
            <a:extLst>
              <a:ext uri="{FF2B5EF4-FFF2-40B4-BE49-F238E27FC236}">
                <a16:creationId xmlns:a16="http://schemas.microsoft.com/office/drawing/2014/main" id="{BB125118-3FE9-DC4D-BCC3-4104C687A55C}"/>
              </a:ext>
            </a:extLst>
          </p:cNvPr>
          <p:cNvPicPr>
            <a:picLocks noChangeAspect="1"/>
          </p:cNvPicPr>
          <p:nvPr/>
        </p:nvPicPr>
        <p:blipFill>
          <a:blip r:embed="rId2"/>
          <a:stretch>
            <a:fillRect/>
          </a:stretch>
        </p:blipFill>
        <p:spPr>
          <a:xfrm>
            <a:off x="6368694" y="1116345"/>
            <a:ext cx="4272014" cy="3866172"/>
          </a:xfrm>
          <a:prstGeom prst="rect">
            <a:avLst/>
          </a:prstGeom>
        </p:spPr>
      </p:pic>
    </p:spTree>
    <p:extLst>
      <p:ext uri="{BB962C8B-B14F-4D97-AF65-F5344CB8AC3E}">
        <p14:creationId xmlns:p14="http://schemas.microsoft.com/office/powerpoint/2010/main" val="350040413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6C90EDBA55B24994D27E40D9B366FA" ma:contentTypeVersion="19" ma:contentTypeDescription="Create a new document." ma:contentTypeScope="" ma:versionID="f4d134594b28e56fcdb03ad290f2bcae">
  <xsd:schema xmlns:xsd="http://www.w3.org/2001/XMLSchema" xmlns:xs="http://www.w3.org/2001/XMLSchema" xmlns:p="http://schemas.microsoft.com/office/2006/metadata/properties" xmlns:ns1="http://schemas.microsoft.com/sharepoint/v3" xmlns:ns2="70e68cd6-7252-44ce-bf81-24cb873d0ea8" xmlns:ns3="9bd33661-7264-4633-9226-fba6aeef08ea" targetNamespace="http://schemas.microsoft.com/office/2006/metadata/properties" ma:root="true" ma:fieldsID="546f23aecac49b3aba6ff497d2ad57ee" ns1:_="" ns2:_="" ns3:_="">
    <xsd:import namespace="http://schemas.microsoft.com/sharepoint/v3"/>
    <xsd:import namespace="70e68cd6-7252-44ce-bf81-24cb873d0ea8"/>
    <xsd:import namespace="9bd33661-7264-4633-9226-fba6aeef08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68cd6-7252-44ce-bf81-24cb873d0e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166685e-b8e2-41a1-9b4c-2fd07ae098fb}" ma:internalName="TaxCatchAll" ma:showField="CatchAllData" ma:web="70e68cd6-7252-44ce-bf81-24cb873d0ea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d33661-7264-4633-9226-fba6aeef08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e20e570-3a27-4eff-9ea0-d3488a33fbf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70e68cd6-7252-44ce-bf81-24cb873d0ea8" xsi:nil="true"/>
    <lcf76f155ced4ddcb4097134ff3c332f xmlns="9bd33661-7264-4633-9226-fba6aeef08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9F2569-FC9E-4ACA-969C-B5893CDD540E}">
  <ds:schemaRefs>
    <ds:schemaRef ds:uri="http://schemas.microsoft.com/sharepoint/v3/contenttype/forms"/>
  </ds:schemaRefs>
</ds:datastoreItem>
</file>

<file path=customXml/itemProps2.xml><?xml version="1.0" encoding="utf-8"?>
<ds:datastoreItem xmlns:ds="http://schemas.openxmlformats.org/officeDocument/2006/customXml" ds:itemID="{7EB2AE0D-7F09-4642-8444-4153C5B15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e68cd6-7252-44ce-bf81-24cb873d0ea8"/>
    <ds:schemaRef ds:uri="9bd33661-7264-4633-9226-fba6aeef08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A32928-F215-442C-A8F5-7CD063042DE5}">
  <ds:schemaRefs>
    <ds:schemaRef ds:uri="http://schemas.microsoft.com/office/2006/metadata/properties"/>
    <ds:schemaRef ds:uri="http://schemas.microsoft.com/office/infopath/2007/PartnerControls"/>
    <ds:schemaRef ds:uri="http://schemas.microsoft.com/sharepoint/v3"/>
    <ds:schemaRef ds:uri="70e68cd6-7252-44ce-bf81-24cb873d0ea8"/>
    <ds:schemaRef ds:uri="9bd33661-7264-4633-9226-fba6aeef08ea"/>
  </ds:schemaRefs>
</ds:datastoreItem>
</file>

<file path=docProps/app.xml><?xml version="1.0" encoding="utf-8"?>
<Properties xmlns="http://schemas.openxmlformats.org/officeDocument/2006/extended-properties" xmlns:vt="http://schemas.openxmlformats.org/officeDocument/2006/docPropsVTypes">
  <Template>Gallery</Template>
  <TotalTime>8851</TotalTime>
  <Words>1658</Words>
  <Application>Microsoft Macintosh PowerPoint</Application>
  <PresentationFormat>Widescreen</PresentationFormat>
  <Paragraphs>159</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Cambria Math</vt:lpstr>
      <vt:lpstr>Gill Sans MT</vt:lpstr>
      <vt:lpstr>Gallery</vt:lpstr>
      <vt:lpstr>Basic Project setup and management</vt:lpstr>
      <vt:lpstr>Contents</vt:lpstr>
      <vt:lpstr>Project setup</vt:lpstr>
      <vt:lpstr>How to import a REDCap project</vt:lpstr>
      <vt:lpstr>Project Set up</vt:lpstr>
      <vt:lpstr>Project Set up</vt:lpstr>
      <vt:lpstr>Online Designer</vt:lpstr>
      <vt:lpstr>How to download/create/import Instruments</vt:lpstr>
      <vt:lpstr>How to export a REDCap project</vt:lpstr>
      <vt:lpstr>How to export a REDCap project</vt:lpstr>
      <vt:lpstr>Record status dashboard</vt:lpstr>
      <vt:lpstr>Record Modification</vt:lpstr>
      <vt:lpstr>How To Download The Record  </vt:lpstr>
      <vt:lpstr>Downloading A Record (all Instruments/Forms) </vt:lpstr>
      <vt:lpstr>Downloading A Record (One Instrument/Form)</vt:lpstr>
      <vt:lpstr>How To Delete Records </vt:lpstr>
      <vt:lpstr>Approach 1</vt:lpstr>
      <vt:lpstr>Approach 2</vt:lpstr>
      <vt:lpstr>REDcap Applications</vt:lpstr>
      <vt:lpstr>How To Import Data </vt:lpstr>
      <vt:lpstr>Step 1</vt:lpstr>
      <vt:lpstr>Step 2 </vt:lpstr>
      <vt:lpstr>Step 3 </vt:lpstr>
      <vt:lpstr>Step 4 </vt:lpstr>
      <vt:lpstr>Step 5</vt:lpstr>
      <vt:lpstr>CSV Template for Data Import</vt:lpstr>
      <vt:lpstr>Step 1</vt:lpstr>
      <vt:lpstr>Step 2 </vt:lpstr>
      <vt:lpstr>How TO EXPORT DATA</vt:lpstr>
      <vt:lpstr>Step 1</vt:lpstr>
      <vt:lpstr>Step 2(a)</vt:lpstr>
      <vt:lpstr>Step 2(b)</vt:lpstr>
      <vt:lpstr>Step 3</vt:lpstr>
      <vt:lpstr>Step 4</vt:lpstr>
      <vt:lpstr>How To Add/Edit/View Reports</vt:lpstr>
      <vt:lpstr>Step 1</vt:lpstr>
      <vt:lpstr>Step 1</vt:lpstr>
      <vt:lpstr>New/Create Report </vt:lpstr>
      <vt:lpstr>New/Create Report </vt:lpstr>
      <vt:lpstr>New/Create Report </vt:lpstr>
      <vt:lpstr>New/Create Report </vt:lpstr>
      <vt:lpstr>Report </vt:lpstr>
      <vt:lpstr>User Roles/User Rights/Dag’s</vt:lpstr>
      <vt:lpstr>How to Create a user role?</vt:lpstr>
      <vt:lpstr>How to Create a user role?</vt:lpstr>
      <vt:lpstr>How to Create a DAG?</vt:lpstr>
      <vt:lpstr>How to ADD users?</vt:lpstr>
      <vt:lpstr>How to Modify user Rights/User Roles?</vt:lpstr>
      <vt:lpstr>How to Modify Dags AND ASSIGN USERS TO DAG?</vt:lpstr>
      <vt:lpstr>How to Modify Dags AND ASSIGN USERS TO DAG?</vt:lpstr>
      <vt:lpstr>How to Modify Dags AND ASSIGN USERS TO DAG?</vt:lpstr>
      <vt:lpstr>How To assign record TO DAG?</vt:lpstr>
      <vt:lpstr>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CSV Template for Data Export EHR systems to Missouri HIV Testing Database </dc:title>
  <dc:creator>Jampani, Yaswitha</dc:creator>
  <cp:lastModifiedBy>Jampani, Yaswitha</cp:lastModifiedBy>
  <cp:revision>64</cp:revision>
  <dcterms:created xsi:type="dcterms:W3CDTF">2022-03-14T17:04:32Z</dcterms:created>
  <dcterms:modified xsi:type="dcterms:W3CDTF">2022-08-03T03:02:19Z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0x010100066C90EDBA55B24994D27E40D9B366FA</vt:lpwstr>
  </property>
</Properties>
</file>