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4"/>
  </p:sldMasterIdLst>
  <p:notesMasterIdLst>
    <p:notesMasterId r:id="rId15"/>
  </p:notesMasterIdLst>
  <p:sldIdLst>
    <p:sldId id="256" r:id="rId5"/>
    <p:sldId id="264" r:id="rId6"/>
    <p:sldId id="258" r:id="rId7"/>
    <p:sldId id="259" r:id="rId8"/>
    <p:sldId id="257" r:id="rId9"/>
    <p:sldId id="260" r:id="rId10"/>
    <p:sldId id="261" r:id="rId11"/>
    <p:sldId id="262" r:id="rId12"/>
    <p:sldId id="263"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D51A97-8004-4105-A938-37E560DAA284}" v="922" dt="2022-09-09T17:48:39.6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041"/>
  </p:normalViewPr>
  <p:slideViewPr>
    <p:cSldViewPr snapToGrid="0">
      <p:cViewPr varScale="1">
        <p:scale>
          <a:sx n="122" d="100"/>
          <a:sy n="122" d="100"/>
        </p:scale>
        <p:origin x="114"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0C1F0B-503A-FC45-BCC5-CBC7A60664A8}" type="datetimeFigureOut">
              <a:rPr lang="en-US" smtClean="0"/>
              <a:t>9/9/2022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88B3B3-B7E4-A348-BE34-2A1C2112B481}" type="slidenum">
              <a:rPr lang="en-US" smtClean="0"/>
              <a:t>‹#›</a:t>
            </a:fld>
            <a:endParaRPr lang="en-US"/>
          </a:p>
        </p:txBody>
      </p:sp>
    </p:spTree>
    <p:extLst>
      <p:ext uri="{BB962C8B-B14F-4D97-AF65-F5344CB8AC3E}">
        <p14:creationId xmlns:p14="http://schemas.microsoft.com/office/powerpoint/2010/main" val="849714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043189-AD6F-2C4D-9779-07ADD8B3B56F}" type="datetime1">
              <a:rPr lang="en-CA" smtClean="0"/>
              <a:t>2022-09-09</a:t>
            </a:fld>
            <a:endParaRPr lang="en-US" dirty="0"/>
          </a:p>
        </p:txBody>
      </p:sp>
      <p:sp>
        <p:nvSpPr>
          <p:cNvPr id="5" name="Footer Placeholder 4"/>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8214B92-7DE4-DD44-A9F6-0E56B9DB1ACB}" type="datetime1">
              <a:rPr lang="en-CA" smtClean="0"/>
              <a:t>2022-09-09</a:t>
            </a:fld>
            <a:endParaRPr lang="en-US" dirty="0"/>
          </a:p>
        </p:txBody>
      </p:sp>
      <p:sp>
        <p:nvSpPr>
          <p:cNvPr id="6" name="Footer Placeholder 5"/>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A526E73-2048-904A-95F4-1EB81DB604F2}" type="datetime1">
              <a:rPr lang="en-CA" smtClean="0"/>
              <a:t>2022-09-09</a:t>
            </a:fld>
            <a:endParaRPr lang="en-US" dirty="0"/>
          </a:p>
        </p:txBody>
      </p:sp>
      <p:sp>
        <p:nvSpPr>
          <p:cNvPr id="5" name="Footer Placeholder 4"/>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489857F2-A239-7F47-B905-CFB17582AA89}" type="datetime1">
              <a:rPr lang="en-CA" smtClean="0"/>
              <a:t>2022-09-09</a:t>
            </a:fld>
            <a:endParaRPr lang="en-US" dirty="0"/>
          </a:p>
        </p:txBody>
      </p:sp>
      <p:sp>
        <p:nvSpPr>
          <p:cNvPr id="5" name="Footer Placeholder 4"/>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448BC8-31C5-7B41-A293-4970A53290EE}" type="datetime1">
              <a:rPr lang="en-CA" smtClean="0"/>
              <a:t>2022-09-09</a:t>
            </a:fld>
            <a:endParaRPr lang="en-US" dirty="0"/>
          </a:p>
        </p:txBody>
      </p:sp>
      <p:sp>
        <p:nvSpPr>
          <p:cNvPr id="5" name="Footer Placeholder 4"/>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2211EF6-9690-BF42-AD49-B093B1BE4655}" type="datetime1">
              <a:rPr lang="en-CA" smtClean="0"/>
              <a:t>2022-09-09</a:t>
            </a:fld>
            <a:endParaRPr lang="en-US" dirty="0"/>
          </a:p>
        </p:txBody>
      </p:sp>
      <p:sp>
        <p:nvSpPr>
          <p:cNvPr id="4" name="Footer Placeholder 4"/>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580AA76-2752-CC4C-A3A0-DBE627580CEC}" type="datetime1">
              <a:rPr lang="en-CA" smtClean="0"/>
              <a:t>2022-09-09</a:t>
            </a:fld>
            <a:endParaRPr lang="en-US" dirty="0"/>
          </a:p>
        </p:txBody>
      </p:sp>
      <p:sp>
        <p:nvSpPr>
          <p:cNvPr id="4" name="Footer Placeholder 4"/>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51CC251-B66E-2648-B0F6-5D7ACBB6899B}" type="datetime1">
              <a:rPr lang="en-CA" smtClean="0"/>
              <a:t>2022-09-09</a:t>
            </a:fld>
            <a:endParaRPr lang="en-US" dirty="0"/>
          </a:p>
        </p:txBody>
      </p:sp>
      <p:sp>
        <p:nvSpPr>
          <p:cNvPr id="5" name="Footer Placeholder 4"/>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FF6118-991B-5043-8CBE-7434A98A1A93}" type="datetime1">
              <a:rPr lang="en-CA" smtClean="0"/>
              <a:t>2022-09-09</a:t>
            </a:fld>
            <a:endParaRPr lang="en-US" dirty="0"/>
          </a:p>
        </p:txBody>
      </p:sp>
      <p:sp>
        <p:nvSpPr>
          <p:cNvPr id="5" name="Footer Placeholder 4"/>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129BD4B4-797E-634E-9A37-F094CA51309F}" type="datetime1">
              <a:rPr lang="en-CA" smtClean="0"/>
              <a:t>2022-09-09</a:t>
            </a:fld>
            <a:endParaRPr lang="en-US" dirty="0"/>
          </a:p>
        </p:txBody>
      </p:sp>
      <p:sp>
        <p:nvSpPr>
          <p:cNvPr id="5" name="Footer Placeholder 4"/>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1991C4-598D-C44C-9DEA-00C9E2F0AF1D}" type="datetime1">
              <a:rPr lang="en-CA" smtClean="0"/>
              <a:t>2022-09-09</a:t>
            </a:fld>
            <a:endParaRPr lang="en-US" dirty="0"/>
          </a:p>
        </p:txBody>
      </p:sp>
      <p:sp>
        <p:nvSpPr>
          <p:cNvPr id="5" name="Footer Placeholder 4"/>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F955B3-929F-6541-95D2-C7A38F6B0633}" type="datetime1">
              <a:rPr lang="en-CA" smtClean="0"/>
              <a:t>2022-09-09</a:t>
            </a:fld>
            <a:endParaRPr lang="en-US" dirty="0"/>
          </a:p>
        </p:txBody>
      </p:sp>
      <p:sp>
        <p:nvSpPr>
          <p:cNvPr id="6" name="Footer Placeholder 5"/>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E1D115-AF06-244F-94A5-9F96C82A95C2}" type="datetime1">
              <a:rPr lang="en-CA" smtClean="0"/>
              <a:t>2022-09-09</a:t>
            </a:fld>
            <a:endParaRPr lang="en-US" dirty="0"/>
          </a:p>
        </p:txBody>
      </p:sp>
      <p:sp>
        <p:nvSpPr>
          <p:cNvPr id="8" name="Footer Placeholder 7"/>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260AB8BB-B5E5-7E4C-874D-7960319F4ECA}" type="datetime1">
              <a:rPr lang="en-CA" smtClean="0"/>
              <a:t>2022-09-09</a:t>
            </a:fld>
            <a:endParaRPr lang="en-US" dirty="0"/>
          </a:p>
        </p:txBody>
      </p:sp>
      <p:sp>
        <p:nvSpPr>
          <p:cNvPr id="5" name="Footer Placeholder 3"/>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DBD6DE33-FC69-C840-B0A0-831E5B129B25}" type="datetime1">
              <a:rPr lang="en-CA" smtClean="0"/>
              <a:t>2022-09-09</a:t>
            </a:fld>
            <a:endParaRPr lang="en-US" dirty="0"/>
          </a:p>
        </p:txBody>
      </p:sp>
      <p:sp>
        <p:nvSpPr>
          <p:cNvPr id="5" name="Footer Placeholder 2"/>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6E143AF1-2839-C84C-B004-FDD53B7F62FF}" type="datetime1">
              <a:rPr lang="en-CA" smtClean="0"/>
              <a:t>2022-09-09</a:t>
            </a:fld>
            <a:endParaRPr lang="en-US" dirty="0"/>
          </a:p>
        </p:txBody>
      </p:sp>
      <p:sp>
        <p:nvSpPr>
          <p:cNvPr id="5" name="Footer Placeholder 5"/>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B69C51-197A-C74D-BD5C-07B870C92E2F}" type="datetime1">
              <a:rPr lang="en-CA" smtClean="0"/>
              <a:t>2022-09-09</a:t>
            </a:fld>
            <a:endParaRPr lang="en-US" dirty="0"/>
          </a:p>
        </p:txBody>
      </p:sp>
      <p:sp>
        <p:nvSpPr>
          <p:cNvPr id="6" name="Footer Placeholder 5"/>
          <p:cNvSpPr>
            <a:spLocks noGrp="1"/>
          </p:cNvSpPr>
          <p:nvPr>
            <p:ph type="ftr" sz="quarter" idx="11"/>
          </p:nvPr>
        </p:nvSpPr>
        <p:spPr/>
        <p:txBody>
          <a:bodyPr/>
          <a:lstStyle/>
          <a:p>
            <a:r>
              <a:rPr lang="en-US"/>
              <a:t>Chris.Battiston@wchospital.ca</a:t>
            </a:r>
          </a:p>
          <a:p>
            <a:r>
              <a:rPr lang="en-US"/>
              <a:t>
Chris.Battiston@wchospital.ca</a:t>
            </a:r>
          </a:p>
          <a:p>
            <a:r>
              <a:rPr lang="en-US"/>
              <a:t>
chris.battiston@wchospital.ca</a:t>
            </a:r>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BB4EC41-5046-5F4F-B3A0-44A6A634E99D}" type="datetime1">
              <a:rPr lang="en-CA" smtClean="0"/>
              <a:t>2022-09-09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r>
              <a:rPr lang="en-US"/>
              <a:t>Chris.Battiston@wchospital.ca</a:t>
            </a:r>
          </a:p>
          <a:p>
            <a:r>
              <a:rPr lang="en-US"/>
              <a:t>
Chris.Battiston@wchospital.ca</a:t>
            </a:r>
          </a:p>
          <a:p>
            <a:r>
              <a:rPr lang="en-US"/>
              <a:t>
chris.battiston@wchospital.ca</a:t>
            </a:r>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mailto:chris.battiston@wchospital.c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menti.com/" TargetMode="External"/><Relationship Id="rId2" Type="http://schemas.openxmlformats.org/officeDocument/2006/relationships/hyperlink" Target="https://www.menti.com/1fin151xft" TargetMode="External"/><Relationship Id="rId1" Type="http://schemas.openxmlformats.org/officeDocument/2006/relationships/slideLayout" Target="../slideLayouts/slideLayout2.xml"/><Relationship Id="rId4" Type="http://schemas.openxmlformats.org/officeDocument/2006/relationships/image" Target="../media/image6.tmp"/></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2D790-A533-01D7-FF69-1521F965577A}"/>
              </a:ext>
            </a:extLst>
          </p:cNvPr>
          <p:cNvSpPr>
            <a:spLocks noGrp="1"/>
          </p:cNvSpPr>
          <p:nvPr>
            <p:ph type="ctrTitle"/>
          </p:nvPr>
        </p:nvSpPr>
        <p:spPr>
          <a:xfrm>
            <a:off x="1154954" y="1447800"/>
            <a:ext cx="9604089" cy="3329581"/>
          </a:xfrm>
        </p:spPr>
        <p:txBody>
          <a:bodyPr/>
          <a:lstStyle/>
          <a:p>
            <a:r>
              <a:rPr lang="en-US" dirty="0"/>
              <a:t>Creating Accessible Forms and Surveys in </a:t>
            </a:r>
            <a:r>
              <a:rPr lang="en-US" dirty="0" err="1"/>
              <a:t>REDCap</a:t>
            </a:r>
            <a:endParaRPr lang="en-US" dirty="0"/>
          </a:p>
        </p:txBody>
      </p:sp>
      <p:sp>
        <p:nvSpPr>
          <p:cNvPr id="3" name="Subtitle 2">
            <a:extLst>
              <a:ext uri="{FF2B5EF4-FFF2-40B4-BE49-F238E27FC236}">
                <a16:creationId xmlns:a16="http://schemas.microsoft.com/office/drawing/2014/main" id="{945E79CA-AEE6-9C4F-862D-F5F267E1F918}"/>
              </a:ext>
            </a:extLst>
          </p:cNvPr>
          <p:cNvSpPr>
            <a:spLocks noGrp="1"/>
          </p:cNvSpPr>
          <p:nvPr>
            <p:ph type="subTitle" idx="1"/>
          </p:nvPr>
        </p:nvSpPr>
        <p:spPr/>
        <p:txBody>
          <a:bodyPr/>
          <a:lstStyle/>
          <a:p>
            <a:r>
              <a:rPr lang="en-US" dirty="0" err="1"/>
              <a:t>c.Battiston</a:t>
            </a:r>
            <a:r>
              <a:rPr lang="en-US" dirty="0"/>
              <a:t>, women’s college hospital</a:t>
            </a:r>
          </a:p>
          <a:p>
            <a:r>
              <a:rPr lang="en-US" dirty="0" err="1"/>
              <a:t>Chris.Battiston@wchospital.ca</a:t>
            </a:r>
            <a:endParaRPr lang="en-US" dirty="0"/>
          </a:p>
        </p:txBody>
      </p:sp>
    </p:spTree>
    <p:extLst>
      <p:ext uri="{BB962C8B-B14F-4D97-AF65-F5344CB8AC3E}">
        <p14:creationId xmlns:p14="http://schemas.microsoft.com/office/powerpoint/2010/main" val="1851729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D04E-4333-B237-B83E-DBA86EB547DB}"/>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2A4ECFAF-4E5D-E72C-FC1E-A2B12E4AACFD}"/>
              </a:ext>
            </a:extLst>
          </p:cNvPr>
          <p:cNvSpPr>
            <a:spLocks noGrp="1"/>
          </p:cNvSpPr>
          <p:nvPr>
            <p:ph idx="1"/>
          </p:nvPr>
        </p:nvSpPr>
        <p:spPr>
          <a:xfrm>
            <a:off x="656497" y="1312986"/>
            <a:ext cx="11621477" cy="4935414"/>
          </a:xfrm>
        </p:spPr>
        <p:txBody>
          <a:bodyPr>
            <a:normAutofit/>
          </a:bodyPr>
          <a:lstStyle/>
          <a:p>
            <a:r>
              <a:rPr lang="en-US" sz="2400" dirty="0"/>
              <a:t>Designing REDCap surveys with accessibility in mind can be seen as an unnecessary step that adds time to a project.  However, ensuring that all participants have the same access to your project will ensure a much higher participation and response rate.</a:t>
            </a:r>
          </a:p>
          <a:p>
            <a:endParaRPr lang="en-US" sz="2400" dirty="0"/>
          </a:p>
        </p:txBody>
      </p:sp>
      <p:sp>
        <p:nvSpPr>
          <p:cNvPr id="4" name="Footer Placeholder 3">
            <a:extLst>
              <a:ext uri="{FF2B5EF4-FFF2-40B4-BE49-F238E27FC236}">
                <a16:creationId xmlns:a16="http://schemas.microsoft.com/office/drawing/2014/main" id="{7C6FA9B5-AF4C-DD83-0551-557624C79F17}"/>
              </a:ext>
            </a:extLst>
          </p:cNvPr>
          <p:cNvSpPr>
            <a:spLocks noGrp="1"/>
          </p:cNvSpPr>
          <p:nvPr>
            <p:ph type="ftr" sz="quarter" idx="11"/>
          </p:nvPr>
        </p:nvSpPr>
        <p:spPr>
          <a:xfrm>
            <a:off x="1103312" y="6405282"/>
            <a:ext cx="8653336" cy="224118"/>
          </a:xfrm>
        </p:spPr>
        <p:txBody>
          <a:bodyPr/>
          <a:lstStyle/>
          <a:p>
            <a:endParaRPr lang="en-US" dirty="0"/>
          </a:p>
          <a:p>
            <a:r>
              <a:rPr lang="en-US" dirty="0"/>
              <a:t>
</a:t>
            </a:r>
            <a:r>
              <a:rPr lang="en-US" dirty="0">
                <a:hlinkClick r:id="rId2"/>
              </a:rPr>
              <a:t>chris.battiston@wchospital.ca</a:t>
            </a:r>
            <a:r>
              <a:rPr lang="en-US" dirty="0"/>
              <a:t>; Image taken from https://www.storybasedstrategy.org/the4thbox</a:t>
            </a:r>
          </a:p>
        </p:txBody>
      </p:sp>
      <p:pic>
        <p:nvPicPr>
          <p:cNvPr id="1026" name="Picture 2" descr="Comic showing three people standing in behind a fence.  All three are standing on the same size boxes but only two can see over the fence.&#10;Second panel is the tallest person is not standing on a box and is still able to see over the fence, and the shortest person now has two boxes and is also able to see over the fence.&#10;The final panel has no fence and everyone is standing on the ground, able to see.">
            <a:extLst>
              <a:ext uri="{FF2B5EF4-FFF2-40B4-BE49-F238E27FC236}">
                <a16:creationId xmlns:a16="http://schemas.microsoft.com/office/drawing/2014/main" id="{5D11CA6F-8C93-4385-845C-9113D27833E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5132" y="3143250"/>
            <a:ext cx="7143750" cy="3105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53333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D04E-4333-B237-B83E-DBA86EB547DB}"/>
              </a:ext>
            </a:extLst>
          </p:cNvPr>
          <p:cNvSpPr>
            <a:spLocks noGrp="1"/>
          </p:cNvSpPr>
          <p:nvPr>
            <p:ph type="title"/>
          </p:nvPr>
        </p:nvSpPr>
        <p:spPr/>
        <p:txBody>
          <a:bodyPr/>
          <a:lstStyle/>
          <a:p>
            <a:r>
              <a:rPr lang="en-US" dirty="0"/>
              <a:t>Audience Participation </a:t>
            </a:r>
            <a:r>
              <a:rPr lang="en-US" dirty="0">
                <a:sym typeface="Wingdings" panose="05000000000000000000" pitchFamily="2" charset="2"/>
              </a:rPr>
              <a:t></a:t>
            </a:r>
            <a:endParaRPr lang="en-US" dirty="0"/>
          </a:p>
        </p:txBody>
      </p:sp>
      <p:sp>
        <p:nvSpPr>
          <p:cNvPr id="3" name="Content Placeholder 2">
            <a:extLst>
              <a:ext uri="{FF2B5EF4-FFF2-40B4-BE49-F238E27FC236}">
                <a16:creationId xmlns:a16="http://schemas.microsoft.com/office/drawing/2014/main" id="{2A4ECFAF-4E5D-E72C-FC1E-A2B12E4AACFD}"/>
              </a:ext>
            </a:extLst>
          </p:cNvPr>
          <p:cNvSpPr>
            <a:spLocks noGrp="1"/>
          </p:cNvSpPr>
          <p:nvPr>
            <p:ph idx="1"/>
          </p:nvPr>
        </p:nvSpPr>
        <p:spPr>
          <a:xfrm>
            <a:off x="211015" y="1180123"/>
            <a:ext cx="11730893" cy="5068277"/>
          </a:xfrm>
        </p:spPr>
        <p:txBody>
          <a:bodyPr>
            <a:normAutofit/>
          </a:bodyPr>
          <a:lstStyle/>
          <a:p>
            <a:r>
              <a:rPr lang="en-US" sz="2400" dirty="0"/>
              <a:t>Please go to </a:t>
            </a:r>
            <a:r>
              <a:rPr lang="en-US" sz="2400" dirty="0">
                <a:hlinkClick r:id="rId2"/>
              </a:rPr>
              <a:t>https://www.menti.com/1fin151xft</a:t>
            </a:r>
            <a:endParaRPr lang="en-US" sz="2400" dirty="0"/>
          </a:p>
          <a:p>
            <a:pPr marL="0" indent="0">
              <a:buNone/>
            </a:pPr>
            <a:r>
              <a:rPr lang="en-US" sz="2400" dirty="0"/>
              <a:t>OR</a:t>
            </a:r>
          </a:p>
          <a:p>
            <a:r>
              <a:rPr lang="en-US" sz="2400" dirty="0">
                <a:hlinkClick r:id="rId3"/>
              </a:rPr>
              <a:t>https://www.menti.com</a:t>
            </a:r>
            <a:r>
              <a:rPr lang="en-US" sz="2400" dirty="0"/>
              <a:t> and enter 18 38 55 9</a:t>
            </a:r>
          </a:p>
          <a:p>
            <a:pPr marL="0" indent="0">
              <a:buNone/>
            </a:pPr>
            <a:r>
              <a:rPr lang="en-US" sz="2400" dirty="0"/>
              <a:t>OR </a:t>
            </a:r>
          </a:p>
          <a:p>
            <a:r>
              <a:rPr lang="en-US" sz="2400" dirty="0"/>
              <a:t>Scan the QR Code with your phone / tablet</a:t>
            </a:r>
          </a:p>
          <a:p>
            <a:pPr marL="0" indent="0">
              <a:buNone/>
            </a:pPr>
            <a:endParaRPr lang="en-US" sz="2400" dirty="0"/>
          </a:p>
        </p:txBody>
      </p:sp>
      <p:sp>
        <p:nvSpPr>
          <p:cNvPr id="4" name="Footer Placeholder 3">
            <a:extLst>
              <a:ext uri="{FF2B5EF4-FFF2-40B4-BE49-F238E27FC236}">
                <a16:creationId xmlns:a16="http://schemas.microsoft.com/office/drawing/2014/main" id="{7C6FA9B5-AF4C-DD83-0551-557624C79F17}"/>
              </a:ext>
            </a:extLst>
          </p:cNvPr>
          <p:cNvSpPr>
            <a:spLocks noGrp="1"/>
          </p:cNvSpPr>
          <p:nvPr>
            <p:ph type="ftr" sz="quarter" idx="11"/>
          </p:nvPr>
        </p:nvSpPr>
        <p:spPr>
          <a:xfrm>
            <a:off x="1103312" y="6405282"/>
            <a:ext cx="3859795" cy="213196"/>
          </a:xfrm>
        </p:spPr>
        <p:txBody>
          <a:bodyPr/>
          <a:lstStyle/>
          <a:p>
            <a:endParaRPr lang="en-US" dirty="0"/>
          </a:p>
          <a:p>
            <a:r>
              <a:rPr lang="en-US" dirty="0"/>
              <a:t>
</a:t>
            </a:r>
            <a:r>
              <a:rPr lang="en-US" dirty="0" err="1"/>
              <a:t>chris.battiston@wchospital.ca</a:t>
            </a:r>
            <a:endParaRPr lang="en-US" dirty="0"/>
          </a:p>
        </p:txBody>
      </p:sp>
      <p:pic>
        <p:nvPicPr>
          <p:cNvPr id="6" name="Picture 5" descr="Qr code&#10;&#10;Description automatically generated">
            <a:extLst>
              <a:ext uri="{FF2B5EF4-FFF2-40B4-BE49-F238E27FC236}">
                <a16:creationId xmlns:a16="http://schemas.microsoft.com/office/drawing/2014/main" id="{4BC17503-5988-498E-9DBB-9A9E5440EB23}"/>
              </a:ext>
            </a:extLst>
          </p:cNvPr>
          <p:cNvPicPr>
            <a:picLocks noChangeAspect="1"/>
          </p:cNvPicPr>
          <p:nvPr/>
        </p:nvPicPr>
        <p:blipFill>
          <a:blip r:embed="rId4"/>
          <a:stretch>
            <a:fillRect/>
          </a:stretch>
        </p:blipFill>
        <p:spPr>
          <a:xfrm>
            <a:off x="329589" y="3641739"/>
            <a:ext cx="1956354" cy="1966087"/>
          </a:xfrm>
          <a:prstGeom prst="rect">
            <a:avLst/>
          </a:prstGeom>
        </p:spPr>
      </p:pic>
    </p:spTree>
    <p:extLst>
      <p:ext uri="{BB962C8B-B14F-4D97-AF65-F5344CB8AC3E}">
        <p14:creationId xmlns:p14="http://schemas.microsoft.com/office/powerpoint/2010/main" val="20039289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D04E-4333-B237-B83E-DBA86EB547DB}"/>
              </a:ext>
            </a:extLst>
          </p:cNvPr>
          <p:cNvSpPr>
            <a:spLocks noGrp="1"/>
          </p:cNvSpPr>
          <p:nvPr>
            <p:ph type="title"/>
          </p:nvPr>
        </p:nvSpPr>
        <p:spPr/>
        <p:txBody>
          <a:bodyPr/>
          <a:lstStyle/>
          <a:p>
            <a:r>
              <a:rPr lang="en-US" dirty="0"/>
              <a:t>What is accessibility mean to us?</a:t>
            </a:r>
          </a:p>
        </p:txBody>
      </p:sp>
      <p:sp>
        <p:nvSpPr>
          <p:cNvPr id="3" name="Content Placeholder 2">
            <a:extLst>
              <a:ext uri="{FF2B5EF4-FFF2-40B4-BE49-F238E27FC236}">
                <a16:creationId xmlns:a16="http://schemas.microsoft.com/office/drawing/2014/main" id="{2A4ECFAF-4E5D-E72C-FC1E-A2B12E4AACFD}"/>
              </a:ext>
            </a:extLst>
          </p:cNvPr>
          <p:cNvSpPr>
            <a:spLocks noGrp="1"/>
          </p:cNvSpPr>
          <p:nvPr>
            <p:ph idx="1"/>
          </p:nvPr>
        </p:nvSpPr>
        <p:spPr>
          <a:xfrm>
            <a:off x="211015" y="1359244"/>
            <a:ext cx="11730893" cy="4889156"/>
          </a:xfrm>
        </p:spPr>
        <p:txBody>
          <a:bodyPr>
            <a:normAutofit/>
          </a:bodyPr>
          <a:lstStyle/>
          <a:p>
            <a:r>
              <a:rPr lang="en-US" sz="1600" dirty="0"/>
              <a:t>Accessibility is the design of products, devices, services, vehicles, or environments so as to be usable by people with disabilities (Wikipedia)</a:t>
            </a:r>
          </a:p>
          <a:p>
            <a:r>
              <a:rPr lang="en-US" sz="1600" dirty="0"/>
              <a:t>For REDCap, we can do some pretty simple things to make our projects more accessible.  We may do a lot of these as it makes the surveys / forms easier in general, but the key difference is doing them </a:t>
            </a:r>
            <a:r>
              <a:rPr lang="en-US" sz="1600" i="1" dirty="0"/>
              <a:t>intentionally</a:t>
            </a:r>
            <a:r>
              <a:rPr lang="en-US" sz="1600" dirty="0"/>
              <a:t> and to ensure as many participants as possible can fill in the questions.</a:t>
            </a:r>
          </a:p>
          <a:p>
            <a:pPr lvl="1"/>
            <a:r>
              <a:rPr lang="en-US" sz="1400" dirty="0"/>
              <a:t>Offering paper copy for who have trouble reading screens or who don’t / can’t use Internet</a:t>
            </a:r>
          </a:p>
          <a:p>
            <a:pPr lvl="1"/>
            <a:r>
              <a:rPr lang="en-US" sz="1400" dirty="0"/>
              <a:t>Proxy completion of the survey (family member, study coordinator, </a:t>
            </a:r>
            <a:r>
              <a:rPr lang="en-US" sz="1400" dirty="0" err="1"/>
              <a:t>etc</a:t>
            </a:r>
            <a:r>
              <a:rPr lang="en-US" sz="1400" dirty="0"/>
              <a:t>). </a:t>
            </a:r>
          </a:p>
          <a:p>
            <a:pPr lvl="1"/>
            <a:r>
              <a:rPr lang="en-US" sz="1400" dirty="0"/>
              <a:t>Save and Return for longer surveys, and a Progress Bar and / or Page x of y </a:t>
            </a:r>
          </a:p>
          <a:p>
            <a:pPr lvl="1"/>
            <a:r>
              <a:rPr lang="en-US" sz="1400" dirty="0"/>
              <a:t>Field notes with definitions and clarification if the question may be confusing for some</a:t>
            </a:r>
          </a:p>
          <a:p>
            <a:pPr lvl="1"/>
            <a:r>
              <a:rPr lang="en-US" sz="1400" dirty="0"/>
              <a:t>Patient Experience Advisors or a DEIA representative review the survey before production</a:t>
            </a:r>
          </a:p>
          <a:p>
            <a:r>
              <a:rPr lang="en-US" sz="1600" dirty="0"/>
              <a:t>The Text-To-Speech functionality in Survey Settings is OK but requires that the text be sent to Vanderbilt’s server, which may pose a problem for some privacy offices.  </a:t>
            </a:r>
          </a:p>
          <a:p>
            <a:pPr lvl="1"/>
            <a:r>
              <a:rPr lang="en-US" sz="1400" dirty="0"/>
              <a:t>Lag time of ~30 seconds to the speech to be processed and returned</a:t>
            </a:r>
          </a:p>
          <a:p>
            <a:pPr lvl="1"/>
            <a:r>
              <a:rPr lang="en-US" sz="1400" dirty="0"/>
              <a:t>Pronunciation – “A” is pronounced “AH” instead of “EH” which may confuse some people</a:t>
            </a:r>
          </a:p>
          <a:p>
            <a:pPr lvl="1"/>
            <a:r>
              <a:rPr lang="en-US" sz="1400" dirty="0"/>
              <a:t>Submit and other buttons don’t get picked up by the reader</a:t>
            </a:r>
          </a:p>
        </p:txBody>
      </p:sp>
      <p:sp>
        <p:nvSpPr>
          <p:cNvPr id="4" name="Footer Placeholder 3">
            <a:extLst>
              <a:ext uri="{FF2B5EF4-FFF2-40B4-BE49-F238E27FC236}">
                <a16:creationId xmlns:a16="http://schemas.microsoft.com/office/drawing/2014/main" id="{7C6FA9B5-AF4C-DD83-0551-557624C79F17}"/>
              </a:ext>
            </a:extLst>
          </p:cNvPr>
          <p:cNvSpPr>
            <a:spLocks noGrp="1"/>
          </p:cNvSpPr>
          <p:nvPr>
            <p:ph type="ftr" sz="quarter" idx="11"/>
          </p:nvPr>
        </p:nvSpPr>
        <p:spPr>
          <a:xfrm>
            <a:off x="1103312" y="6405282"/>
            <a:ext cx="3859795" cy="213196"/>
          </a:xfrm>
        </p:spPr>
        <p:txBody>
          <a:bodyPr/>
          <a:lstStyle/>
          <a:p>
            <a:endParaRPr lang="en-US" dirty="0"/>
          </a:p>
          <a:p>
            <a:r>
              <a:rPr lang="en-US" dirty="0"/>
              <a:t>
</a:t>
            </a:r>
            <a:r>
              <a:rPr lang="en-US" dirty="0" err="1"/>
              <a:t>chris.battiston@wchospital.ca</a:t>
            </a:r>
            <a:endParaRPr lang="en-US" dirty="0"/>
          </a:p>
        </p:txBody>
      </p:sp>
    </p:spTree>
    <p:extLst>
      <p:ext uri="{BB962C8B-B14F-4D97-AF65-F5344CB8AC3E}">
        <p14:creationId xmlns:p14="http://schemas.microsoft.com/office/powerpoint/2010/main" val="4082473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D04E-4333-B237-B83E-DBA86EB547DB}"/>
              </a:ext>
            </a:extLst>
          </p:cNvPr>
          <p:cNvSpPr>
            <a:spLocks noGrp="1"/>
          </p:cNvSpPr>
          <p:nvPr>
            <p:ph type="title"/>
          </p:nvPr>
        </p:nvSpPr>
        <p:spPr/>
        <p:txBody>
          <a:bodyPr/>
          <a:lstStyle/>
          <a:p>
            <a:r>
              <a:rPr lang="en-US" dirty="0"/>
              <a:t>Specific actions we can take</a:t>
            </a:r>
          </a:p>
        </p:txBody>
      </p:sp>
      <p:sp>
        <p:nvSpPr>
          <p:cNvPr id="3" name="Content Placeholder 2">
            <a:extLst>
              <a:ext uri="{FF2B5EF4-FFF2-40B4-BE49-F238E27FC236}">
                <a16:creationId xmlns:a16="http://schemas.microsoft.com/office/drawing/2014/main" id="{2A4ECFAF-4E5D-E72C-FC1E-A2B12E4AACFD}"/>
              </a:ext>
            </a:extLst>
          </p:cNvPr>
          <p:cNvSpPr>
            <a:spLocks noGrp="1"/>
          </p:cNvSpPr>
          <p:nvPr>
            <p:ph idx="1"/>
          </p:nvPr>
        </p:nvSpPr>
        <p:spPr>
          <a:xfrm>
            <a:off x="343878" y="1203570"/>
            <a:ext cx="11848122" cy="5572368"/>
          </a:xfrm>
        </p:spPr>
        <p:txBody>
          <a:bodyPr/>
          <a:lstStyle/>
          <a:p>
            <a:r>
              <a:rPr lang="en-US" dirty="0"/>
              <a:t>Don’t rely on shape, size or visual location (“Click the square icon..”, “Instructions are on the right side column…”)</a:t>
            </a:r>
          </a:p>
          <a:p>
            <a:r>
              <a:rPr lang="en-US" dirty="0"/>
              <a:t>Large Text should be used throughout – at least 18 point or 14 point bolded – and that there’s a contrast ratio of at least 4.5:1 (explained below).</a:t>
            </a:r>
          </a:p>
          <a:p>
            <a:r>
              <a:rPr lang="en-US" dirty="0"/>
              <a:t>In REDCap, I was often putting bolded red text on white background to </a:t>
            </a:r>
            <a:r>
              <a:rPr lang="en-US" dirty="0" err="1"/>
              <a:t>emphasise</a:t>
            </a:r>
            <a:r>
              <a:rPr lang="en-US" dirty="0"/>
              <a:t> some aspect of the information.  According to the WCAG2 AAA and AA Standards, this is a fail; AAA also fails regular text.</a:t>
            </a:r>
          </a:p>
          <a:p>
            <a:pPr marL="0" indent="0">
              <a:buNone/>
            </a:pPr>
            <a:endParaRPr lang="en-US" dirty="0"/>
          </a:p>
        </p:txBody>
      </p:sp>
      <p:sp>
        <p:nvSpPr>
          <p:cNvPr id="4" name="Footer Placeholder 3">
            <a:extLst>
              <a:ext uri="{FF2B5EF4-FFF2-40B4-BE49-F238E27FC236}">
                <a16:creationId xmlns:a16="http://schemas.microsoft.com/office/drawing/2014/main" id="{7C6FA9B5-AF4C-DD83-0551-557624C79F17}"/>
              </a:ext>
            </a:extLst>
          </p:cNvPr>
          <p:cNvSpPr>
            <a:spLocks noGrp="1"/>
          </p:cNvSpPr>
          <p:nvPr>
            <p:ph type="ftr" sz="quarter" idx="11"/>
          </p:nvPr>
        </p:nvSpPr>
        <p:spPr>
          <a:xfrm>
            <a:off x="1103312" y="6405282"/>
            <a:ext cx="3859795" cy="213196"/>
          </a:xfrm>
        </p:spPr>
        <p:txBody>
          <a:bodyPr/>
          <a:lstStyle/>
          <a:p>
            <a:endParaRPr lang="en-US" dirty="0"/>
          </a:p>
          <a:p>
            <a:r>
              <a:rPr lang="en-US" dirty="0"/>
              <a:t>
</a:t>
            </a:r>
            <a:r>
              <a:rPr lang="en-US" dirty="0" err="1"/>
              <a:t>chris.battiston@wchospital.ca</a:t>
            </a:r>
            <a:endParaRPr lang="en-US" dirty="0"/>
          </a:p>
        </p:txBody>
      </p:sp>
      <p:pic>
        <p:nvPicPr>
          <p:cNvPr id="5" name="Picture 4" descr="Example of normal versus bolded text, showing how the contrast of the colour with the background affects readability.">
            <a:extLst>
              <a:ext uri="{FF2B5EF4-FFF2-40B4-BE49-F238E27FC236}">
                <a16:creationId xmlns:a16="http://schemas.microsoft.com/office/drawing/2014/main" id="{F897958F-6C47-4DF1-90AC-891069157451}"/>
              </a:ext>
            </a:extLst>
          </p:cNvPr>
          <p:cNvPicPr/>
          <p:nvPr/>
        </p:nvPicPr>
        <p:blipFill>
          <a:blip r:embed="rId2">
            <a:extLst>
              <a:ext uri="{28A0092B-C50C-407E-A947-70E740481C1C}">
                <a14:useLocalDpi xmlns:a14="http://schemas.microsoft.com/office/drawing/2010/main" val="0"/>
              </a:ext>
            </a:extLst>
          </a:blip>
          <a:stretch>
            <a:fillRect/>
          </a:stretch>
        </p:blipFill>
        <p:spPr>
          <a:xfrm>
            <a:off x="826038" y="3729336"/>
            <a:ext cx="7661470" cy="2300520"/>
          </a:xfrm>
          <a:prstGeom prst="rect">
            <a:avLst/>
          </a:prstGeom>
        </p:spPr>
      </p:pic>
    </p:spTree>
    <p:extLst>
      <p:ext uri="{BB962C8B-B14F-4D97-AF65-F5344CB8AC3E}">
        <p14:creationId xmlns:p14="http://schemas.microsoft.com/office/powerpoint/2010/main" val="4103359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D04E-4333-B237-B83E-DBA86EB547DB}"/>
              </a:ext>
            </a:extLst>
          </p:cNvPr>
          <p:cNvSpPr>
            <a:spLocks noGrp="1"/>
          </p:cNvSpPr>
          <p:nvPr>
            <p:ph type="title"/>
          </p:nvPr>
        </p:nvSpPr>
        <p:spPr/>
        <p:txBody>
          <a:bodyPr/>
          <a:lstStyle/>
          <a:p>
            <a:r>
              <a:rPr lang="en-US" dirty="0"/>
              <a:t>Specific Actions cont’d</a:t>
            </a:r>
          </a:p>
        </p:txBody>
      </p:sp>
      <p:sp>
        <p:nvSpPr>
          <p:cNvPr id="3" name="Content Placeholder 2">
            <a:extLst>
              <a:ext uri="{FF2B5EF4-FFF2-40B4-BE49-F238E27FC236}">
                <a16:creationId xmlns:a16="http://schemas.microsoft.com/office/drawing/2014/main" id="{2A4ECFAF-4E5D-E72C-FC1E-A2B12E4AACFD}"/>
              </a:ext>
            </a:extLst>
          </p:cNvPr>
          <p:cNvSpPr>
            <a:spLocks noGrp="1"/>
          </p:cNvSpPr>
          <p:nvPr>
            <p:ph idx="1"/>
          </p:nvPr>
        </p:nvSpPr>
        <p:spPr>
          <a:xfrm>
            <a:off x="218831" y="1227016"/>
            <a:ext cx="11754337" cy="5021384"/>
          </a:xfrm>
        </p:spPr>
        <p:txBody>
          <a:bodyPr>
            <a:normAutofit lnSpcReduction="10000"/>
          </a:bodyPr>
          <a:lstStyle/>
          <a:p>
            <a:r>
              <a:rPr lang="en-US" dirty="0"/>
              <a:t>Using a darker red with a grey background is a better way to </a:t>
            </a:r>
            <a:r>
              <a:rPr lang="en-US" dirty="0" err="1"/>
              <a:t>emphasise</a:t>
            </a:r>
            <a:r>
              <a:rPr lang="en-US" dirty="0"/>
              <a:t> this information</a:t>
            </a:r>
          </a:p>
          <a:p>
            <a:endParaRPr lang="en-US" dirty="0"/>
          </a:p>
          <a:p>
            <a:endParaRPr lang="en-US" dirty="0"/>
          </a:p>
          <a:p>
            <a:endParaRPr lang="en-US" dirty="0"/>
          </a:p>
          <a:p>
            <a:endParaRPr lang="en-US" dirty="0"/>
          </a:p>
          <a:p>
            <a:endParaRPr lang="en-US" dirty="0"/>
          </a:p>
          <a:p>
            <a:endParaRPr lang="en-US" dirty="0"/>
          </a:p>
          <a:p>
            <a:r>
              <a:rPr lang="en-US" dirty="0"/>
              <a:t>Blocks of text are no more than 80 characters wide</a:t>
            </a:r>
          </a:p>
          <a:p>
            <a:pPr marL="457200" lvl="1" indent="0">
              <a:buNone/>
            </a:pPr>
            <a:r>
              <a:rPr lang="en-US" sz="2200" i="1" dirty="0">
                <a:effectLst/>
                <a:latin typeface="Calibri" panose="020F0502020204030204" pitchFamily="34" charset="0"/>
                <a:ea typeface="Calibri" panose="020F0502020204030204" pitchFamily="34" charset="0"/>
              </a:rPr>
              <a:t>  </a:t>
            </a:r>
            <a:r>
              <a:rPr lang="en-CA" sz="2400" i="1" dirty="0">
                <a:effectLst/>
                <a:latin typeface="Calibri" panose="020F0502020204030204" pitchFamily="34" charset="0"/>
                <a:ea typeface="Calibri" panose="020F0502020204030204" pitchFamily="34" charset="0"/>
              </a:rPr>
              <a:t>This is what 80 characters looks like with spaces - not much - less than a page.</a:t>
            </a:r>
            <a:endParaRPr lang="en-US" sz="2000" i="1" dirty="0"/>
          </a:p>
          <a:p>
            <a:r>
              <a:rPr lang="en-US" dirty="0"/>
              <a:t>Are NOT fully justified (full margin-to-margin with spacing being increased accordingly)</a:t>
            </a:r>
          </a:p>
          <a:p>
            <a:r>
              <a:rPr lang="en-US" dirty="0"/>
              <a:t>Have adequate line spacing (1/2 the height of the text) and paragraph spacing (1.5 times line spacing)</a:t>
            </a:r>
          </a:p>
          <a:p>
            <a:endParaRPr lang="en-US" dirty="0"/>
          </a:p>
        </p:txBody>
      </p:sp>
      <p:sp>
        <p:nvSpPr>
          <p:cNvPr id="4" name="Footer Placeholder 3">
            <a:extLst>
              <a:ext uri="{FF2B5EF4-FFF2-40B4-BE49-F238E27FC236}">
                <a16:creationId xmlns:a16="http://schemas.microsoft.com/office/drawing/2014/main" id="{7C6FA9B5-AF4C-DD83-0551-557624C79F17}"/>
              </a:ext>
            </a:extLst>
          </p:cNvPr>
          <p:cNvSpPr>
            <a:spLocks noGrp="1"/>
          </p:cNvSpPr>
          <p:nvPr>
            <p:ph type="ftr" sz="quarter" idx="11"/>
          </p:nvPr>
        </p:nvSpPr>
        <p:spPr>
          <a:xfrm>
            <a:off x="1103312" y="6405282"/>
            <a:ext cx="3859795" cy="213196"/>
          </a:xfrm>
        </p:spPr>
        <p:txBody>
          <a:bodyPr/>
          <a:lstStyle/>
          <a:p>
            <a:endParaRPr lang="en-US" dirty="0"/>
          </a:p>
          <a:p>
            <a:r>
              <a:rPr lang="en-US" dirty="0"/>
              <a:t>
</a:t>
            </a:r>
            <a:r>
              <a:rPr lang="en-US" dirty="0" err="1"/>
              <a:t>chris.battiston@wchospital.ca</a:t>
            </a:r>
            <a:endParaRPr lang="en-US" dirty="0"/>
          </a:p>
        </p:txBody>
      </p:sp>
      <p:pic>
        <p:nvPicPr>
          <p:cNvPr id="5" name="Picture 4" descr="A much improved example of contrast, where the darker red text on the grey background stands out much more and is significantly easier to read.">
            <a:extLst>
              <a:ext uri="{FF2B5EF4-FFF2-40B4-BE49-F238E27FC236}">
                <a16:creationId xmlns:a16="http://schemas.microsoft.com/office/drawing/2014/main" id="{4588272E-B45C-47A4-BA20-29E6D6AC6EE2}"/>
              </a:ext>
            </a:extLst>
          </p:cNvPr>
          <p:cNvPicPr/>
          <p:nvPr/>
        </p:nvPicPr>
        <p:blipFill>
          <a:blip r:embed="rId2">
            <a:extLst>
              <a:ext uri="{28A0092B-C50C-407E-A947-70E740481C1C}">
                <a14:useLocalDpi xmlns:a14="http://schemas.microsoft.com/office/drawing/2010/main" val="0"/>
              </a:ext>
            </a:extLst>
          </a:blip>
          <a:stretch>
            <a:fillRect/>
          </a:stretch>
        </p:blipFill>
        <p:spPr>
          <a:xfrm>
            <a:off x="646111" y="1751992"/>
            <a:ext cx="6153274" cy="2108808"/>
          </a:xfrm>
          <a:prstGeom prst="rect">
            <a:avLst/>
          </a:prstGeom>
        </p:spPr>
      </p:pic>
    </p:spTree>
    <p:extLst>
      <p:ext uri="{BB962C8B-B14F-4D97-AF65-F5344CB8AC3E}">
        <p14:creationId xmlns:p14="http://schemas.microsoft.com/office/powerpoint/2010/main" val="21235825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D04E-4333-B237-B83E-DBA86EB547DB}"/>
              </a:ext>
            </a:extLst>
          </p:cNvPr>
          <p:cNvSpPr>
            <a:spLocks noGrp="1"/>
          </p:cNvSpPr>
          <p:nvPr>
            <p:ph type="title"/>
          </p:nvPr>
        </p:nvSpPr>
        <p:spPr/>
        <p:txBody>
          <a:bodyPr/>
          <a:lstStyle/>
          <a:p>
            <a:r>
              <a:rPr lang="en-US" dirty="0"/>
              <a:t>Images and other Media</a:t>
            </a:r>
          </a:p>
        </p:txBody>
      </p:sp>
      <p:sp>
        <p:nvSpPr>
          <p:cNvPr id="3" name="Content Placeholder 2">
            <a:extLst>
              <a:ext uri="{FF2B5EF4-FFF2-40B4-BE49-F238E27FC236}">
                <a16:creationId xmlns:a16="http://schemas.microsoft.com/office/drawing/2014/main" id="{2A4ECFAF-4E5D-E72C-FC1E-A2B12E4AACFD}"/>
              </a:ext>
            </a:extLst>
          </p:cNvPr>
          <p:cNvSpPr>
            <a:spLocks noGrp="1"/>
          </p:cNvSpPr>
          <p:nvPr>
            <p:ph idx="1"/>
          </p:nvPr>
        </p:nvSpPr>
        <p:spPr>
          <a:xfrm>
            <a:off x="273538" y="1312986"/>
            <a:ext cx="11621477" cy="4935414"/>
          </a:xfrm>
        </p:spPr>
        <p:txBody>
          <a:bodyPr/>
          <a:lstStyle/>
          <a:p>
            <a:r>
              <a:rPr lang="en-US" sz="2600" dirty="0"/>
              <a:t>Alternative text provided for images etc.; if the image is static (a logo for example) then there’s an indication of this.  </a:t>
            </a:r>
          </a:p>
          <a:p>
            <a:r>
              <a:rPr lang="en-US" sz="2600" dirty="0"/>
              <a:t>Complex images have text-based descriptions. </a:t>
            </a:r>
          </a:p>
          <a:p>
            <a:r>
              <a:rPr lang="en-US" sz="2600" dirty="0"/>
              <a:t>If you’re using audio or video as part of a survey, include a text-based transcript</a:t>
            </a:r>
          </a:p>
          <a:p>
            <a:r>
              <a:rPr lang="en-US" sz="2600" dirty="0"/>
              <a:t>Images do not contain text that convey content OR when the information cannot be presented with text alone.</a:t>
            </a:r>
          </a:p>
          <a:p>
            <a:pPr lvl="1"/>
            <a:endParaRPr lang="en-US" dirty="0"/>
          </a:p>
          <a:p>
            <a:endParaRPr lang="en-US" dirty="0"/>
          </a:p>
        </p:txBody>
      </p:sp>
      <p:sp>
        <p:nvSpPr>
          <p:cNvPr id="4" name="Footer Placeholder 3">
            <a:extLst>
              <a:ext uri="{FF2B5EF4-FFF2-40B4-BE49-F238E27FC236}">
                <a16:creationId xmlns:a16="http://schemas.microsoft.com/office/drawing/2014/main" id="{7C6FA9B5-AF4C-DD83-0551-557624C79F17}"/>
              </a:ext>
            </a:extLst>
          </p:cNvPr>
          <p:cNvSpPr>
            <a:spLocks noGrp="1"/>
          </p:cNvSpPr>
          <p:nvPr>
            <p:ph type="ftr" sz="quarter" idx="11"/>
          </p:nvPr>
        </p:nvSpPr>
        <p:spPr>
          <a:xfrm>
            <a:off x="1103312" y="6405282"/>
            <a:ext cx="3859795" cy="213196"/>
          </a:xfrm>
        </p:spPr>
        <p:txBody>
          <a:bodyPr/>
          <a:lstStyle/>
          <a:p>
            <a:endParaRPr lang="en-US" dirty="0"/>
          </a:p>
          <a:p>
            <a:r>
              <a:rPr lang="en-US" dirty="0"/>
              <a:t>
</a:t>
            </a:r>
            <a:r>
              <a:rPr lang="en-US" dirty="0" err="1"/>
              <a:t>chris.battiston@wchospital.ca</a:t>
            </a:r>
            <a:endParaRPr lang="en-US" dirty="0"/>
          </a:p>
        </p:txBody>
      </p:sp>
    </p:spTree>
    <p:extLst>
      <p:ext uri="{BB962C8B-B14F-4D97-AF65-F5344CB8AC3E}">
        <p14:creationId xmlns:p14="http://schemas.microsoft.com/office/powerpoint/2010/main" val="596568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D04E-4333-B237-B83E-DBA86EB547DB}"/>
              </a:ext>
            </a:extLst>
          </p:cNvPr>
          <p:cNvSpPr>
            <a:spLocks noGrp="1"/>
          </p:cNvSpPr>
          <p:nvPr>
            <p:ph type="title"/>
          </p:nvPr>
        </p:nvSpPr>
        <p:spPr/>
        <p:txBody>
          <a:bodyPr/>
          <a:lstStyle/>
          <a:p>
            <a:r>
              <a:rPr lang="en-US" dirty="0" err="1"/>
              <a:t>Colour</a:t>
            </a:r>
            <a:endParaRPr lang="en-US" dirty="0"/>
          </a:p>
        </p:txBody>
      </p:sp>
      <p:sp>
        <p:nvSpPr>
          <p:cNvPr id="3" name="Content Placeholder 2">
            <a:extLst>
              <a:ext uri="{FF2B5EF4-FFF2-40B4-BE49-F238E27FC236}">
                <a16:creationId xmlns:a16="http://schemas.microsoft.com/office/drawing/2014/main" id="{2A4ECFAF-4E5D-E72C-FC1E-A2B12E4AACFD}"/>
              </a:ext>
            </a:extLst>
          </p:cNvPr>
          <p:cNvSpPr>
            <a:spLocks noGrp="1"/>
          </p:cNvSpPr>
          <p:nvPr>
            <p:ph idx="1"/>
          </p:nvPr>
        </p:nvSpPr>
        <p:spPr>
          <a:xfrm>
            <a:off x="273538" y="1312986"/>
            <a:ext cx="11621477" cy="4935414"/>
          </a:xfrm>
        </p:spPr>
        <p:txBody>
          <a:bodyPr>
            <a:normAutofit/>
          </a:bodyPr>
          <a:lstStyle/>
          <a:p>
            <a:r>
              <a:rPr lang="en-US" sz="2400" dirty="0" err="1"/>
              <a:t>Colour</a:t>
            </a:r>
            <a:r>
              <a:rPr lang="en-US" sz="2400" dirty="0"/>
              <a:t> is not used as the sole method of conveying content or distinguishing visual elements (red = ineligible, green = eligible for example). </a:t>
            </a:r>
          </a:p>
          <a:p>
            <a:r>
              <a:rPr lang="en-US" sz="2400" dirty="0" err="1"/>
              <a:t>Colour</a:t>
            </a:r>
            <a:r>
              <a:rPr lang="en-US" sz="2400" dirty="0"/>
              <a:t> alone is not used to distinguish links from surrounding text unless the contrast ratio between the link and surrounding text is at least 3:1 and an additional distinction (e.g. underline) is provided when the link is hovered / receives focus</a:t>
            </a:r>
          </a:p>
          <a:p>
            <a:r>
              <a:rPr lang="en-US" sz="2400" dirty="0"/>
              <a:t>Text and images have a minimum contrast ratio of 4.5:1</a:t>
            </a:r>
          </a:p>
          <a:p>
            <a:pPr lvl="1"/>
            <a:endParaRPr lang="en-US" sz="2000" dirty="0"/>
          </a:p>
          <a:p>
            <a:endParaRPr lang="en-US" sz="2400" dirty="0"/>
          </a:p>
        </p:txBody>
      </p:sp>
      <p:sp>
        <p:nvSpPr>
          <p:cNvPr id="4" name="Footer Placeholder 3">
            <a:extLst>
              <a:ext uri="{FF2B5EF4-FFF2-40B4-BE49-F238E27FC236}">
                <a16:creationId xmlns:a16="http://schemas.microsoft.com/office/drawing/2014/main" id="{7C6FA9B5-AF4C-DD83-0551-557624C79F17}"/>
              </a:ext>
            </a:extLst>
          </p:cNvPr>
          <p:cNvSpPr>
            <a:spLocks noGrp="1"/>
          </p:cNvSpPr>
          <p:nvPr>
            <p:ph type="ftr" sz="quarter" idx="11"/>
          </p:nvPr>
        </p:nvSpPr>
        <p:spPr>
          <a:xfrm>
            <a:off x="1103312" y="6405282"/>
            <a:ext cx="3859795" cy="213196"/>
          </a:xfrm>
        </p:spPr>
        <p:txBody>
          <a:bodyPr/>
          <a:lstStyle/>
          <a:p>
            <a:endParaRPr lang="en-US" dirty="0"/>
          </a:p>
          <a:p>
            <a:r>
              <a:rPr lang="en-US" dirty="0"/>
              <a:t>
</a:t>
            </a:r>
            <a:r>
              <a:rPr lang="en-US" dirty="0" err="1"/>
              <a:t>chris.battiston@wchospital.ca</a:t>
            </a:r>
            <a:endParaRPr lang="en-US" dirty="0"/>
          </a:p>
        </p:txBody>
      </p:sp>
    </p:spTree>
    <p:extLst>
      <p:ext uri="{BB962C8B-B14F-4D97-AF65-F5344CB8AC3E}">
        <p14:creationId xmlns:p14="http://schemas.microsoft.com/office/powerpoint/2010/main" val="1144907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D04E-4333-B237-B83E-DBA86EB547DB}"/>
              </a:ext>
            </a:extLst>
          </p:cNvPr>
          <p:cNvSpPr>
            <a:spLocks noGrp="1"/>
          </p:cNvSpPr>
          <p:nvPr>
            <p:ph type="title"/>
          </p:nvPr>
        </p:nvSpPr>
        <p:spPr/>
        <p:txBody>
          <a:bodyPr/>
          <a:lstStyle/>
          <a:p>
            <a:r>
              <a:rPr lang="en-US" dirty="0"/>
              <a:t>Browser</a:t>
            </a:r>
          </a:p>
        </p:txBody>
      </p:sp>
      <p:sp>
        <p:nvSpPr>
          <p:cNvPr id="3" name="Content Placeholder 2">
            <a:extLst>
              <a:ext uri="{FF2B5EF4-FFF2-40B4-BE49-F238E27FC236}">
                <a16:creationId xmlns:a16="http://schemas.microsoft.com/office/drawing/2014/main" id="{2A4ECFAF-4E5D-E72C-FC1E-A2B12E4AACFD}"/>
              </a:ext>
            </a:extLst>
          </p:cNvPr>
          <p:cNvSpPr>
            <a:spLocks noGrp="1"/>
          </p:cNvSpPr>
          <p:nvPr>
            <p:ph idx="1"/>
          </p:nvPr>
        </p:nvSpPr>
        <p:spPr>
          <a:xfrm>
            <a:off x="273538" y="1312986"/>
            <a:ext cx="11621477" cy="4935414"/>
          </a:xfrm>
        </p:spPr>
        <p:txBody>
          <a:bodyPr>
            <a:normAutofit/>
          </a:bodyPr>
          <a:lstStyle/>
          <a:p>
            <a:r>
              <a:rPr lang="en-US" sz="2400" dirty="0"/>
              <a:t>No loss of content or functionality occurs and horizontal scrolling is avoided when content is presented and usable using zoom, and should be tested by setting the browser window to 1280 pixels wide and then zooming the page content to 400% (content that requires horizontal scrolling, such as data tables, complex images etc. are exempt)</a:t>
            </a:r>
          </a:p>
          <a:p>
            <a:r>
              <a:rPr lang="en-US" sz="2400" dirty="0"/>
              <a:t>If an authentication session expires, the user can re-authenticate and continue the activity without losing any data from the current page -&gt; Users must be warned of any timeout that could result in data loss, unless the data is preserved for longer than 20 hours of user inactivity</a:t>
            </a:r>
          </a:p>
          <a:p>
            <a:endParaRPr lang="en-US" sz="2400" dirty="0"/>
          </a:p>
          <a:p>
            <a:endParaRPr lang="en-US" sz="2400" dirty="0"/>
          </a:p>
        </p:txBody>
      </p:sp>
      <p:sp>
        <p:nvSpPr>
          <p:cNvPr id="4" name="Footer Placeholder 3">
            <a:extLst>
              <a:ext uri="{FF2B5EF4-FFF2-40B4-BE49-F238E27FC236}">
                <a16:creationId xmlns:a16="http://schemas.microsoft.com/office/drawing/2014/main" id="{7C6FA9B5-AF4C-DD83-0551-557624C79F17}"/>
              </a:ext>
            </a:extLst>
          </p:cNvPr>
          <p:cNvSpPr>
            <a:spLocks noGrp="1"/>
          </p:cNvSpPr>
          <p:nvPr>
            <p:ph type="ftr" sz="quarter" idx="11"/>
          </p:nvPr>
        </p:nvSpPr>
        <p:spPr>
          <a:xfrm>
            <a:off x="1103312" y="6405282"/>
            <a:ext cx="3859795" cy="213196"/>
          </a:xfrm>
        </p:spPr>
        <p:txBody>
          <a:bodyPr/>
          <a:lstStyle/>
          <a:p>
            <a:endParaRPr lang="en-US" dirty="0"/>
          </a:p>
          <a:p>
            <a:r>
              <a:rPr lang="en-US" dirty="0"/>
              <a:t>
</a:t>
            </a:r>
            <a:r>
              <a:rPr lang="en-US" dirty="0" err="1"/>
              <a:t>chris.battiston@wchospital.ca</a:t>
            </a:r>
            <a:endParaRPr lang="en-US" dirty="0"/>
          </a:p>
        </p:txBody>
      </p:sp>
    </p:spTree>
    <p:extLst>
      <p:ext uri="{BB962C8B-B14F-4D97-AF65-F5344CB8AC3E}">
        <p14:creationId xmlns:p14="http://schemas.microsoft.com/office/powerpoint/2010/main" val="23435321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BD04E-4333-B237-B83E-DBA86EB547DB}"/>
              </a:ext>
            </a:extLst>
          </p:cNvPr>
          <p:cNvSpPr>
            <a:spLocks noGrp="1"/>
          </p:cNvSpPr>
          <p:nvPr>
            <p:ph type="title"/>
          </p:nvPr>
        </p:nvSpPr>
        <p:spPr/>
        <p:txBody>
          <a:bodyPr/>
          <a:lstStyle/>
          <a:p>
            <a:r>
              <a:rPr lang="en-US" dirty="0"/>
              <a:t>Keyboard / Mouse</a:t>
            </a:r>
          </a:p>
        </p:txBody>
      </p:sp>
      <p:sp>
        <p:nvSpPr>
          <p:cNvPr id="3" name="Content Placeholder 2">
            <a:extLst>
              <a:ext uri="{FF2B5EF4-FFF2-40B4-BE49-F238E27FC236}">
                <a16:creationId xmlns:a16="http://schemas.microsoft.com/office/drawing/2014/main" id="{2A4ECFAF-4E5D-E72C-FC1E-A2B12E4AACFD}"/>
              </a:ext>
            </a:extLst>
          </p:cNvPr>
          <p:cNvSpPr>
            <a:spLocks noGrp="1"/>
          </p:cNvSpPr>
          <p:nvPr>
            <p:ph idx="1"/>
          </p:nvPr>
        </p:nvSpPr>
        <p:spPr>
          <a:xfrm>
            <a:off x="273538" y="1312986"/>
            <a:ext cx="11621477" cy="4935414"/>
          </a:xfrm>
        </p:spPr>
        <p:txBody>
          <a:bodyPr>
            <a:normAutofit lnSpcReduction="10000"/>
          </a:bodyPr>
          <a:lstStyle/>
          <a:p>
            <a:r>
              <a:rPr lang="en-US" sz="2400" dirty="0"/>
              <a:t>When additional information is presented on hover or keyboard focus, the newly revealed content can be dismissed (generally via the ESC key) without moving the pointer / keyboard focus, unless the content presents an input error or does not obscure or interfere with other page content</a:t>
            </a:r>
          </a:p>
          <a:p>
            <a:r>
              <a:rPr lang="en-US" sz="2400" dirty="0"/>
              <a:t>The pointer can be moved to the new content without the content disappearing</a:t>
            </a:r>
          </a:p>
          <a:p>
            <a:r>
              <a:rPr lang="en-US" sz="2400" dirty="0"/>
              <a:t>All page functionality is available through the keyboard, unless the functionality cannot be accomplished in any known way using a keyboard (e.g., free-hand drawings)</a:t>
            </a:r>
          </a:p>
          <a:p>
            <a:r>
              <a:rPr lang="en-US" sz="2400" dirty="0"/>
              <a:t>The user can navigate to and from all navigable page elements using only a keyboard</a:t>
            </a:r>
          </a:p>
          <a:p>
            <a:r>
              <a:rPr lang="en-US" sz="2400" dirty="0"/>
              <a:t>Visually apparent which page element has the current keyboard focus (as you tab through the page, you can see where you are)</a:t>
            </a:r>
          </a:p>
          <a:p>
            <a:endParaRPr lang="en-US" sz="2400" dirty="0"/>
          </a:p>
        </p:txBody>
      </p:sp>
      <p:sp>
        <p:nvSpPr>
          <p:cNvPr id="4" name="Footer Placeholder 3">
            <a:extLst>
              <a:ext uri="{FF2B5EF4-FFF2-40B4-BE49-F238E27FC236}">
                <a16:creationId xmlns:a16="http://schemas.microsoft.com/office/drawing/2014/main" id="{7C6FA9B5-AF4C-DD83-0551-557624C79F17}"/>
              </a:ext>
            </a:extLst>
          </p:cNvPr>
          <p:cNvSpPr>
            <a:spLocks noGrp="1"/>
          </p:cNvSpPr>
          <p:nvPr>
            <p:ph type="ftr" sz="quarter" idx="11"/>
          </p:nvPr>
        </p:nvSpPr>
        <p:spPr>
          <a:xfrm>
            <a:off x="1103312" y="6405282"/>
            <a:ext cx="3859795" cy="213196"/>
          </a:xfrm>
        </p:spPr>
        <p:txBody>
          <a:bodyPr/>
          <a:lstStyle/>
          <a:p>
            <a:endParaRPr lang="en-US" dirty="0"/>
          </a:p>
          <a:p>
            <a:r>
              <a:rPr lang="en-US" dirty="0"/>
              <a:t>
</a:t>
            </a:r>
            <a:r>
              <a:rPr lang="en-US" dirty="0" err="1"/>
              <a:t>chris.battiston@wchospital.ca</a:t>
            </a:r>
            <a:endParaRPr lang="en-US" dirty="0"/>
          </a:p>
        </p:txBody>
      </p:sp>
    </p:spTree>
    <p:extLst>
      <p:ext uri="{BB962C8B-B14F-4D97-AF65-F5344CB8AC3E}">
        <p14:creationId xmlns:p14="http://schemas.microsoft.com/office/powerpoint/2010/main" val="13792164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6A55B45FF9059439B1C6AF1FA7D4B68" ma:contentTypeVersion="15" ma:contentTypeDescription="Create a new document." ma:contentTypeScope="" ma:versionID="8ebb3e1b1a007a2a9e7a272321f68f30">
  <xsd:schema xmlns:xsd="http://www.w3.org/2001/XMLSchema" xmlns:xs="http://www.w3.org/2001/XMLSchema" xmlns:p="http://schemas.microsoft.com/office/2006/metadata/properties" xmlns:ns1="http://schemas.microsoft.com/sharepoint/v3" xmlns:ns3="691a6994-0b96-4706-92d0-3012890ab24d" xmlns:ns4="2e1541de-84fb-48bb-b25e-eaa22b780b81" targetNamespace="http://schemas.microsoft.com/office/2006/metadata/properties" ma:root="true" ma:fieldsID="6b67db942b6e9f3cdc4b8ef690b455db" ns1:_="" ns3:_="" ns4:_="">
    <xsd:import namespace="http://schemas.microsoft.com/sharepoint/v3"/>
    <xsd:import namespace="691a6994-0b96-4706-92d0-3012890ab24d"/>
    <xsd:import namespace="2e1541de-84fb-48bb-b25e-eaa22b780b8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1:_ip_UnifiedCompliancePolicyProperties" minOccurs="0"/>
                <xsd:element ref="ns1:_ip_UnifiedCompliancePolicyUIAction"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91a6994-0b96-4706-92d0-3012890ab24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SharingHintHash" ma:index="10" nillable="true" ma:displayName="Sharing Hint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e1541de-84fb-48bb-b25e-eaa22b780b81"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internalName="MediaServiceAutoTags"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80BC7D-9FEF-48AB-AA8C-4AE8341CF2B3}">
  <ds:schemaRefs>
    <ds:schemaRef ds:uri="2e1541de-84fb-48bb-b25e-eaa22b780b81"/>
    <ds:schemaRef ds:uri="http://schemas.microsoft.com/office/2006/documentManagement/types"/>
    <ds:schemaRef ds:uri="http://purl.org/dc/dcmitype/"/>
    <ds:schemaRef ds:uri="http://purl.org/dc/elements/1.1/"/>
    <ds:schemaRef ds:uri="http://schemas.microsoft.com/office/2006/metadata/properties"/>
    <ds:schemaRef ds:uri="http://schemas.openxmlformats.org/package/2006/metadata/core-properties"/>
    <ds:schemaRef ds:uri="http://schemas.microsoft.com/office/infopath/2007/PartnerControls"/>
    <ds:schemaRef ds:uri="http://purl.org/dc/terms/"/>
    <ds:schemaRef ds:uri="691a6994-0b96-4706-92d0-3012890ab24d"/>
    <ds:schemaRef ds:uri="http://schemas.microsoft.com/sharepoint/v3"/>
    <ds:schemaRef ds:uri="http://www.w3.org/XML/1998/namespace"/>
  </ds:schemaRefs>
</ds:datastoreItem>
</file>

<file path=customXml/itemProps2.xml><?xml version="1.0" encoding="utf-8"?>
<ds:datastoreItem xmlns:ds="http://schemas.openxmlformats.org/officeDocument/2006/customXml" ds:itemID="{DBB195FE-7E6F-4C72-8D5A-A3F550742811}">
  <ds:schemaRefs>
    <ds:schemaRef ds:uri="http://schemas.microsoft.com/sharepoint/v3/contenttype/forms"/>
  </ds:schemaRefs>
</ds:datastoreItem>
</file>

<file path=customXml/itemProps3.xml><?xml version="1.0" encoding="utf-8"?>
<ds:datastoreItem xmlns:ds="http://schemas.openxmlformats.org/officeDocument/2006/customXml" ds:itemID="{010A2BE8-104D-4757-9E23-D333D9CB6F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91a6994-0b96-4706-92d0-3012890ab24d"/>
    <ds:schemaRef ds:uri="2e1541de-84fb-48bb-b25e-eaa22b780b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Ion</Template>
  <TotalTime>461</TotalTime>
  <Words>1013</Words>
  <Application>Microsoft Office PowerPoint</Application>
  <PresentationFormat>Widescreen</PresentationFormat>
  <Paragraphs>75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Century Gothic</vt:lpstr>
      <vt:lpstr>Wingdings 3</vt:lpstr>
      <vt:lpstr>Ion</vt:lpstr>
      <vt:lpstr>Creating Accessible Forms and Surveys in REDCap</vt:lpstr>
      <vt:lpstr>Audience Participation </vt:lpstr>
      <vt:lpstr>What is accessibility mean to us?</vt:lpstr>
      <vt:lpstr>Specific actions we can take</vt:lpstr>
      <vt:lpstr>Specific Actions cont’d</vt:lpstr>
      <vt:lpstr>Images and other Media</vt:lpstr>
      <vt:lpstr>Colour</vt:lpstr>
      <vt:lpstr>Browser</vt:lpstr>
      <vt:lpstr>Keyboard / Mouse</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Accessible Forms and Surveys in REDCap</dc:title>
  <dc:creator>Battiston, Christopher</dc:creator>
  <cp:lastModifiedBy>Battiston, Christopher</cp:lastModifiedBy>
  <cp:revision>2</cp:revision>
  <dcterms:created xsi:type="dcterms:W3CDTF">2022-09-09T10:01:46Z</dcterms:created>
  <dcterms:modified xsi:type="dcterms:W3CDTF">2022-09-09T19:05:51Z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0x010100E6A55B45FF9059439B1C6AF1FA7D4B68</vt:lpwstr>
  </property>
</Properties>
</file>