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6"/>
  </p:normalViewPr>
  <p:slideViewPr>
    <p:cSldViewPr snapToGrid="0" snapToObjects="1">
      <p:cViewPr varScale="1">
        <p:scale>
          <a:sx n="81" d="100"/>
          <a:sy n="81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BF6-C742-6B44-8976-F93286E5311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D51A-5B3A-1548-88BE-A458688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0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BF6-C742-6B44-8976-F93286E5311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D51A-5B3A-1548-88BE-A458688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BF6-C742-6B44-8976-F93286E5311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D51A-5B3A-1548-88BE-A458688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BF6-C742-6B44-8976-F93286E5311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D51A-5B3A-1548-88BE-A458688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7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BF6-C742-6B44-8976-F93286E5311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D51A-5B3A-1548-88BE-A458688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BF6-C742-6B44-8976-F93286E5311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D51A-5B3A-1548-88BE-A458688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6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BF6-C742-6B44-8976-F93286E5311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D51A-5B3A-1548-88BE-A458688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BF6-C742-6B44-8976-F93286E5311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D51A-5B3A-1548-88BE-A458688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1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BF6-C742-6B44-8976-F93286E5311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D51A-5B3A-1548-88BE-A458688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3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BF6-C742-6B44-8976-F93286E5311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D51A-5B3A-1548-88BE-A458688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BF6-C742-6B44-8976-F93286E5311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5D51A-5B3A-1548-88BE-A458688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67BF6-C742-6B44-8976-F93286E5311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5D51A-5B3A-1548-88BE-A458688C0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4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3673" y="484908"/>
            <a:ext cx="1898073" cy="1537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Study targets </a:t>
            </a:r>
            <a:r>
              <a:rPr lang="en-US" dirty="0" smtClean="0">
                <a:solidFill>
                  <a:srgbClr val="FFFF00"/>
                </a:solidFill>
              </a:rPr>
              <a:t>cancer patients </a:t>
            </a:r>
            <a:r>
              <a:rPr lang="en-US" dirty="0" smtClean="0"/>
              <a:t>under active </a:t>
            </a:r>
            <a:r>
              <a:rPr lang="en-US" dirty="0" err="1" smtClean="0"/>
              <a:t>tx</a:t>
            </a:r>
            <a:r>
              <a:rPr lang="en-US" dirty="0" smtClean="0"/>
              <a:t> or with evidence of disease currently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689273" y="789707"/>
            <a:ext cx="3020291" cy="928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PRMC reviews**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83673" y="2189018"/>
            <a:ext cx="1898073" cy="1025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Study targets </a:t>
            </a:r>
            <a:r>
              <a:rPr lang="en-US" dirty="0" smtClean="0">
                <a:solidFill>
                  <a:srgbClr val="FFFF00"/>
                </a:solidFill>
              </a:rPr>
              <a:t>cancer survivors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83672" y="3394367"/>
            <a:ext cx="1898073" cy="1025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Study </a:t>
            </a:r>
            <a:r>
              <a:rPr lang="en-US" dirty="0" smtClean="0">
                <a:solidFill>
                  <a:srgbClr val="FFFF00"/>
                </a:solidFill>
              </a:rPr>
              <a:t>excludes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cancer patients/survivors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453745" y="5043068"/>
            <a:ext cx="3020291" cy="928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PRMC does not review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88874" y="3214256"/>
            <a:ext cx="2175162" cy="1205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Participants are at high risk of cancer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u="sng" dirty="0" smtClean="0"/>
              <a:t>OR</a:t>
            </a:r>
            <a:r>
              <a:rPr lang="en-US" dirty="0" smtClean="0"/>
              <a:t> cancer is a study outcome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>
            <a:stCxn id="4" idx="3"/>
          </p:cNvCxnSpPr>
          <p:nvPr/>
        </p:nvCxnSpPr>
        <p:spPr>
          <a:xfrm flipV="1">
            <a:off x="2881746" y="1253835"/>
            <a:ext cx="48075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  <a:endCxn id="7" idx="1"/>
          </p:cNvCxnSpPr>
          <p:nvPr/>
        </p:nvCxnSpPr>
        <p:spPr>
          <a:xfrm flipV="1">
            <a:off x="2881746" y="1253835"/>
            <a:ext cx="4807527" cy="1447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211291" y="3404761"/>
            <a:ext cx="955964" cy="4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Yes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211291" y="4064582"/>
            <a:ext cx="955964" cy="415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9" idx="3"/>
            <a:endCxn id="11" idx="1"/>
          </p:cNvCxnSpPr>
          <p:nvPr/>
        </p:nvCxnSpPr>
        <p:spPr>
          <a:xfrm flipV="1">
            <a:off x="2881745" y="3816931"/>
            <a:ext cx="1607129" cy="90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6" idx="1"/>
          </p:cNvCxnSpPr>
          <p:nvPr/>
        </p:nvCxnSpPr>
        <p:spPr>
          <a:xfrm>
            <a:off x="6664035" y="3612579"/>
            <a:ext cx="547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1"/>
          </p:cNvCxnSpPr>
          <p:nvPr/>
        </p:nvCxnSpPr>
        <p:spPr>
          <a:xfrm>
            <a:off x="6664035" y="4272400"/>
            <a:ext cx="547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6" idx="0"/>
          </p:cNvCxnSpPr>
          <p:nvPr/>
        </p:nvCxnSpPr>
        <p:spPr>
          <a:xfrm flipV="1">
            <a:off x="7689273" y="1717962"/>
            <a:ext cx="1274617" cy="1686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2"/>
            <a:endCxn id="10" idx="0"/>
          </p:cNvCxnSpPr>
          <p:nvPr/>
        </p:nvCxnSpPr>
        <p:spPr>
          <a:xfrm>
            <a:off x="7689273" y="4480218"/>
            <a:ext cx="1274618" cy="562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0" y="5105432"/>
            <a:ext cx="8420767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Examples:</a:t>
            </a:r>
          </a:p>
          <a:p>
            <a:r>
              <a:rPr lang="en-US" dirty="0" smtClean="0"/>
              <a:t>-lung CT study of lung cancer detection in smokers</a:t>
            </a:r>
          </a:p>
          <a:p>
            <a:r>
              <a:rPr lang="en-US" dirty="0" smtClean="0"/>
              <a:t>-risk-reducing drug in women with BRCA1/2 mutations</a:t>
            </a:r>
          </a:p>
          <a:p>
            <a:r>
              <a:rPr lang="en-US" dirty="0" smtClean="0"/>
              <a:t>-large population study of diet patterns and cancer incidence</a:t>
            </a:r>
          </a:p>
          <a:p>
            <a:endParaRPr lang="en-US" dirty="0"/>
          </a:p>
          <a:p>
            <a:r>
              <a:rPr lang="en-US" sz="1200" dirty="0" smtClean="0"/>
              <a:t>Definition of “high risk”: incidence of cancer over the course of the study is expected to be higher than general population incidence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9587346" y="1742207"/>
            <a:ext cx="2550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**This may be expedited</a:t>
            </a:r>
          </a:p>
          <a:p>
            <a:r>
              <a:rPr lang="en-US" dirty="0" smtClean="0"/>
              <a:t>depending on PRMC SOP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91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19650</TotalTime>
  <Words>108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Madlensky, Lisa</dc:creator>
  <cp:lastModifiedBy>Anne Dodge-Schwanz</cp:lastModifiedBy>
  <cp:revision>3</cp:revision>
  <dcterms:created xsi:type="dcterms:W3CDTF">2017-10-04T00:48:44Z</dcterms:created>
  <dcterms:modified xsi:type="dcterms:W3CDTF">2017-11-22T16:58:43Z</dcterms:modified>
</cp:coreProperties>
</file>