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40"/>
  </p:notesMasterIdLst>
  <p:handoutMasterIdLst>
    <p:handoutMasterId r:id="rId41"/>
  </p:handoutMasterIdLst>
  <p:sldIdLst>
    <p:sldId id="257" r:id="rId2"/>
    <p:sldId id="329" r:id="rId3"/>
    <p:sldId id="285" r:id="rId4"/>
    <p:sldId id="344" r:id="rId5"/>
    <p:sldId id="335" r:id="rId6"/>
    <p:sldId id="363" r:id="rId7"/>
    <p:sldId id="346" r:id="rId8"/>
    <p:sldId id="364" r:id="rId9"/>
    <p:sldId id="347" r:id="rId10"/>
    <p:sldId id="371" r:id="rId11"/>
    <p:sldId id="365" r:id="rId12"/>
    <p:sldId id="336" r:id="rId13"/>
    <p:sldId id="348" r:id="rId14"/>
    <p:sldId id="349" r:id="rId15"/>
    <p:sldId id="350" r:id="rId16"/>
    <p:sldId id="366" r:id="rId17"/>
    <p:sldId id="337" r:id="rId18"/>
    <p:sldId id="351" r:id="rId19"/>
    <p:sldId id="367" r:id="rId20"/>
    <p:sldId id="338" r:id="rId21"/>
    <p:sldId id="354" r:id="rId22"/>
    <p:sldId id="353" r:id="rId23"/>
    <p:sldId id="368" r:id="rId24"/>
    <p:sldId id="339" r:id="rId25"/>
    <p:sldId id="369" r:id="rId26"/>
    <p:sldId id="340" r:id="rId27"/>
    <p:sldId id="355" r:id="rId28"/>
    <p:sldId id="352" r:id="rId29"/>
    <p:sldId id="356" r:id="rId30"/>
    <p:sldId id="370" r:id="rId31"/>
    <p:sldId id="357" r:id="rId32"/>
    <p:sldId id="358" r:id="rId33"/>
    <p:sldId id="342" r:id="rId34"/>
    <p:sldId id="359" r:id="rId35"/>
    <p:sldId id="360" r:id="rId36"/>
    <p:sldId id="361" r:id="rId37"/>
    <p:sldId id="326" r:id="rId38"/>
    <p:sldId id="315" r:id="rId3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23F602-E7F3-48F9-9B42-62755DE42757}" v="1" dt="2022-08-02T01:14:29.9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77010" autoAdjust="0"/>
  </p:normalViewPr>
  <p:slideViewPr>
    <p:cSldViewPr>
      <p:cViewPr varScale="1">
        <p:scale>
          <a:sx n="66" d="100"/>
          <a:sy n="66" d="100"/>
        </p:scale>
        <p:origin x="1949" y="4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8" d="100"/>
          <a:sy n="88" d="100"/>
        </p:scale>
        <p:origin x="373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sang, Sui" userId="22f71783-e7db-4ea7-b69e-fc4c92546f2c" providerId="ADAL" clId="{9C23F602-E7F3-48F9-9B42-62755DE42757}"/>
    <pc:docChg chg="custSel delSld modSld">
      <pc:chgData name="Tsang, Sui" userId="22f71783-e7db-4ea7-b69e-fc4c92546f2c" providerId="ADAL" clId="{9C23F602-E7F3-48F9-9B42-62755DE42757}" dt="2022-08-02T01:15:39.991" v="5" actId="2696"/>
      <pc:docMkLst>
        <pc:docMk/>
      </pc:docMkLst>
      <pc:sldChg chg="del">
        <pc:chgData name="Tsang, Sui" userId="22f71783-e7db-4ea7-b69e-fc4c92546f2c" providerId="ADAL" clId="{9C23F602-E7F3-48F9-9B42-62755DE42757}" dt="2022-08-02T01:15:39.991" v="5" actId="2696"/>
        <pc:sldMkLst>
          <pc:docMk/>
          <pc:sldMk cId="4172602030" sldId="334"/>
        </pc:sldMkLst>
      </pc:sldChg>
      <pc:sldChg chg="addSp delSp modSp mod">
        <pc:chgData name="Tsang, Sui" userId="22f71783-e7db-4ea7-b69e-fc4c92546f2c" providerId="ADAL" clId="{9C23F602-E7F3-48F9-9B42-62755DE42757}" dt="2022-08-02T01:14:35.016" v="4" actId="1076"/>
        <pc:sldMkLst>
          <pc:docMk/>
          <pc:sldMk cId="2666020547" sldId="339"/>
        </pc:sldMkLst>
        <pc:grpChg chg="del">
          <ac:chgData name="Tsang, Sui" userId="22f71783-e7db-4ea7-b69e-fc4c92546f2c" providerId="ADAL" clId="{9C23F602-E7F3-48F9-9B42-62755DE42757}" dt="2022-08-02T01:14:20.856" v="0" actId="478"/>
          <ac:grpSpMkLst>
            <pc:docMk/>
            <pc:sldMk cId="2666020547" sldId="339"/>
            <ac:grpSpMk id="7" creationId="{19B7045C-C4BA-462A-B801-07A88A74EB8E}"/>
          </ac:grpSpMkLst>
        </pc:grpChg>
        <pc:picChg chg="add mod">
          <ac:chgData name="Tsang, Sui" userId="22f71783-e7db-4ea7-b69e-fc4c92546f2c" providerId="ADAL" clId="{9C23F602-E7F3-48F9-9B42-62755DE42757}" dt="2022-08-02T01:14:35.016" v="4" actId="1076"/>
          <ac:picMkLst>
            <pc:docMk/>
            <pc:sldMk cId="2666020547" sldId="339"/>
            <ac:picMk id="8" creationId="{887EBC60-935B-2889-EC9F-1E22CF4AFA94}"/>
          </ac:picMkLst>
        </pc:picChg>
      </pc:sldChg>
      <pc:sldMasterChg chg="delSldLayout">
        <pc:chgData name="Tsang, Sui" userId="22f71783-e7db-4ea7-b69e-fc4c92546f2c" providerId="ADAL" clId="{9C23F602-E7F3-48F9-9B42-62755DE42757}" dt="2022-08-02T01:15:39.991" v="5" actId="2696"/>
        <pc:sldMasterMkLst>
          <pc:docMk/>
          <pc:sldMasterMk cId="0" sldId="2147483660"/>
        </pc:sldMasterMkLst>
        <pc:sldLayoutChg chg="del">
          <pc:chgData name="Tsang, Sui" userId="22f71783-e7db-4ea7-b69e-fc4c92546f2c" providerId="ADAL" clId="{9C23F602-E7F3-48F9-9B42-62755DE42757}" dt="2022-08-02T01:15:39.991" v="5" actId="2696"/>
          <pc:sldLayoutMkLst>
            <pc:docMk/>
            <pc:sldMasterMk cId="0" sldId="2147483660"/>
            <pc:sldLayoutMk cId="204441315" sldId="214748366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D0B287-89FA-4AAF-8A27-F16431E05F97}"/>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79904A54-8724-4C5D-A8F2-247D3AF1D7DB}"/>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E55DFD6E-E929-457A-86DA-F92700D30547}" type="datetimeFigureOut">
              <a:rPr lang="en-US" smtClean="0"/>
              <a:t>8/1/2022</a:t>
            </a:fld>
            <a:endParaRPr lang="en-US"/>
          </a:p>
        </p:txBody>
      </p:sp>
      <p:sp>
        <p:nvSpPr>
          <p:cNvPr id="4" name="Footer Placeholder 3">
            <a:extLst>
              <a:ext uri="{FF2B5EF4-FFF2-40B4-BE49-F238E27FC236}">
                <a16:creationId xmlns:a16="http://schemas.microsoft.com/office/drawing/2014/main" id="{91AC90C1-BCE5-4BBD-97D4-CA559E6A683C}"/>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3764364-CF5A-432C-8FA9-DC2725632A03}"/>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C5C03B79-6B50-4B62-9BDF-219372934956}" type="slidenum">
              <a:rPr lang="en-US" smtClean="0"/>
              <a:t>‹#›</a:t>
            </a:fld>
            <a:endParaRPr lang="en-US"/>
          </a:p>
        </p:txBody>
      </p:sp>
    </p:spTree>
    <p:extLst>
      <p:ext uri="{BB962C8B-B14F-4D97-AF65-F5344CB8AC3E}">
        <p14:creationId xmlns:p14="http://schemas.microsoft.com/office/powerpoint/2010/main" val="3218356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5A6F78A5-3ECC-410B-9C52-A57AA21C435F}" type="datetimeFigureOut">
              <a:rPr lang="en-US" smtClean="0"/>
              <a:t>8/1/2022</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73C43B9B-87D0-4380-A962-F69BD125AC41}" type="slidenum">
              <a:rPr lang="en-US" smtClean="0"/>
              <a:t>‹#›</a:t>
            </a:fld>
            <a:endParaRPr lang="en-US"/>
          </a:p>
        </p:txBody>
      </p:sp>
    </p:spTree>
    <p:extLst>
      <p:ext uri="{BB962C8B-B14F-4D97-AF65-F5344CB8AC3E}">
        <p14:creationId xmlns:p14="http://schemas.microsoft.com/office/powerpoint/2010/main" val="1568832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t>0</a:t>
            </a:fld>
            <a:endParaRPr lang="en-US"/>
          </a:p>
        </p:txBody>
      </p:sp>
    </p:spTree>
    <p:extLst>
      <p:ext uri="{BB962C8B-B14F-4D97-AF65-F5344CB8AC3E}">
        <p14:creationId xmlns:p14="http://schemas.microsoft.com/office/powerpoint/2010/main" val="1895450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For the neck measurement field, the validation range is set at 22-60 cm. </a:t>
            </a:r>
          </a:p>
        </p:txBody>
      </p:sp>
      <p:sp>
        <p:nvSpPr>
          <p:cNvPr id="4" name="Slide Number Placeholder 3"/>
          <p:cNvSpPr>
            <a:spLocks noGrp="1"/>
          </p:cNvSpPr>
          <p:nvPr>
            <p:ph type="sldNum" sz="quarter" idx="10"/>
          </p:nvPr>
        </p:nvSpPr>
        <p:spPr/>
        <p:txBody>
          <a:bodyPr/>
          <a:lstStyle/>
          <a:p>
            <a:fld id="{73C43B9B-87D0-4380-A962-F69BD125AC41}" type="slidenum">
              <a:rPr lang="en-US" smtClean="0"/>
              <a:t>9</a:t>
            </a:fld>
            <a:endParaRPr lang="en-US"/>
          </a:p>
        </p:txBody>
      </p:sp>
    </p:spTree>
    <p:extLst>
      <p:ext uri="{BB962C8B-B14F-4D97-AF65-F5344CB8AC3E}">
        <p14:creationId xmlns:p14="http://schemas.microsoft.com/office/powerpoint/2010/main" val="314930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t>10</a:t>
            </a:fld>
            <a:endParaRPr lang="en-US"/>
          </a:p>
        </p:txBody>
      </p:sp>
    </p:spTree>
    <p:extLst>
      <p:ext uri="{BB962C8B-B14F-4D97-AF65-F5344CB8AC3E}">
        <p14:creationId xmlns:p14="http://schemas.microsoft.com/office/powerpoint/2010/main" val="2287667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Alerts and notifications can be used to send notifications, reminders, survey links to study participants. It can also be used to send notifications to study staff if a certain condition is met (e.g. an AE form is completed).</a:t>
            </a:r>
          </a:p>
        </p:txBody>
      </p:sp>
      <p:sp>
        <p:nvSpPr>
          <p:cNvPr id="4" name="Slide Number Placeholder 3"/>
          <p:cNvSpPr>
            <a:spLocks noGrp="1"/>
          </p:cNvSpPr>
          <p:nvPr>
            <p:ph type="sldNum" sz="quarter" idx="10"/>
          </p:nvPr>
        </p:nvSpPr>
        <p:spPr/>
        <p:txBody>
          <a:bodyPr/>
          <a:lstStyle/>
          <a:p>
            <a:fld id="{73C43B9B-87D0-4380-A962-F69BD125AC41}" type="slidenum">
              <a:rPr lang="en-US" smtClean="0"/>
              <a:t>11</a:t>
            </a:fld>
            <a:endParaRPr lang="en-US"/>
          </a:p>
        </p:txBody>
      </p:sp>
    </p:spTree>
    <p:extLst>
      <p:ext uri="{BB962C8B-B14F-4D97-AF65-F5344CB8AC3E}">
        <p14:creationId xmlns:p14="http://schemas.microsoft.com/office/powerpoint/2010/main" val="2086232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a:t>
            </a:r>
          </a:p>
        </p:txBody>
      </p:sp>
      <p:sp>
        <p:nvSpPr>
          <p:cNvPr id="4" name="Slide Number Placeholder 3"/>
          <p:cNvSpPr>
            <a:spLocks noGrp="1"/>
          </p:cNvSpPr>
          <p:nvPr>
            <p:ph type="sldNum" sz="quarter" idx="10"/>
          </p:nvPr>
        </p:nvSpPr>
        <p:spPr/>
        <p:txBody>
          <a:bodyPr/>
          <a:lstStyle/>
          <a:p>
            <a:fld id="{73C43B9B-87D0-4380-A962-F69BD125AC41}" type="slidenum">
              <a:rPr lang="en-US" smtClean="0"/>
              <a:t>12</a:t>
            </a:fld>
            <a:endParaRPr lang="en-US"/>
          </a:p>
        </p:txBody>
      </p:sp>
    </p:spTree>
    <p:extLst>
      <p:ext uri="{BB962C8B-B14F-4D97-AF65-F5344CB8AC3E}">
        <p14:creationId xmlns:p14="http://schemas.microsoft.com/office/powerpoint/2010/main" val="2943960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a:t>
            </a:r>
          </a:p>
        </p:txBody>
      </p:sp>
      <p:sp>
        <p:nvSpPr>
          <p:cNvPr id="4" name="Slide Number Placeholder 3"/>
          <p:cNvSpPr>
            <a:spLocks noGrp="1"/>
          </p:cNvSpPr>
          <p:nvPr>
            <p:ph type="sldNum" sz="quarter" idx="10"/>
          </p:nvPr>
        </p:nvSpPr>
        <p:spPr/>
        <p:txBody>
          <a:bodyPr/>
          <a:lstStyle/>
          <a:p>
            <a:fld id="{73C43B9B-87D0-4380-A962-F69BD125AC41}" type="slidenum">
              <a:rPr lang="en-US" smtClean="0"/>
              <a:t>13</a:t>
            </a:fld>
            <a:endParaRPr lang="en-US"/>
          </a:p>
        </p:txBody>
      </p:sp>
    </p:spTree>
    <p:extLst>
      <p:ext uri="{BB962C8B-B14F-4D97-AF65-F5344CB8AC3E}">
        <p14:creationId xmlns:p14="http://schemas.microsoft.com/office/powerpoint/2010/main" val="2104437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a:t>
            </a:r>
          </a:p>
        </p:txBody>
      </p:sp>
      <p:sp>
        <p:nvSpPr>
          <p:cNvPr id="4" name="Slide Number Placeholder 3"/>
          <p:cNvSpPr>
            <a:spLocks noGrp="1"/>
          </p:cNvSpPr>
          <p:nvPr>
            <p:ph type="sldNum" sz="quarter" idx="10"/>
          </p:nvPr>
        </p:nvSpPr>
        <p:spPr/>
        <p:txBody>
          <a:bodyPr/>
          <a:lstStyle/>
          <a:p>
            <a:fld id="{73C43B9B-87D0-4380-A962-F69BD125AC41}" type="slidenum">
              <a:rPr lang="en-US" smtClean="0"/>
              <a:t>14</a:t>
            </a:fld>
            <a:endParaRPr lang="en-US"/>
          </a:p>
        </p:txBody>
      </p:sp>
    </p:spTree>
    <p:extLst>
      <p:ext uri="{BB962C8B-B14F-4D97-AF65-F5344CB8AC3E}">
        <p14:creationId xmlns:p14="http://schemas.microsoft.com/office/powerpoint/2010/main" val="2544566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t>15</a:t>
            </a:fld>
            <a:endParaRPr lang="en-US"/>
          </a:p>
        </p:txBody>
      </p:sp>
    </p:spTree>
    <p:extLst>
      <p:ext uri="{BB962C8B-B14F-4D97-AF65-F5344CB8AC3E}">
        <p14:creationId xmlns:p14="http://schemas.microsoft.com/office/powerpoint/2010/main" val="3107791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large studies, it is very helpful to have custom record dashboards. The default dashboards will show all records, all events and forms. This usually means very wide and long dashboard. To make it easier to navigate, you can create custom dashboards to only show a subset of records, e.g., the enrolled participants or to only show the active participants with only the follow up events.</a:t>
            </a:r>
          </a:p>
        </p:txBody>
      </p:sp>
      <p:sp>
        <p:nvSpPr>
          <p:cNvPr id="4" name="Slide Number Placeholder 3"/>
          <p:cNvSpPr>
            <a:spLocks noGrp="1"/>
          </p:cNvSpPr>
          <p:nvPr>
            <p:ph type="sldNum" sz="quarter" idx="10"/>
          </p:nvPr>
        </p:nvSpPr>
        <p:spPr/>
        <p:txBody>
          <a:bodyPr/>
          <a:lstStyle/>
          <a:p>
            <a:fld id="{73C43B9B-87D0-4380-A962-F69BD125AC41}" type="slidenum">
              <a:rPr lang="en-US" smtClean="0"/>
              <a:t>16</a:t>
            </a:fld>
            <a:endParaRPr lang="en-US"/>
          </a:p>
        </p:txBody>
      </p:sp>
    </p:spTree>
    <p:extLst>
      <p:ext uri="{BB962C8B-B14F-4D97-AF65-F5344CB8AC3E}">
        <p14:creationId xmlns:p14="http://schemas.microsoft.com/office/powerpoint/2010/main" val="1648065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custom dashboard for follow-up. You can add filter logic to only show the active participants (in this case, enrolled=Yes and discontinuation date=empty). You can also select only certain forms or events to be shown on the dashboard. If you add a new form after setting up the custom dashboard, remember to update the instrument selection in the dashboard setting.</a:t>
            </a:r>
          </a:p>
        </p:txBody>
      </p:sp>
      <p:sp>
        <p:nvSpPr>
          <p:cNvPr id="4" name="Slide Number Placeholder 3"/>
          <p:cNvSpPr>
            <a:spLocks noGrp="1"/>
          </p:cNvSpPr>
          <p:nvPr>
            <p:ph type="sldNum" sz="quarter" idx="10"/>
          </p:nvPr>
        </p:nvSpPr>
        <p:spPr/>
        <p:txBody>
          <a:bodyPr/>
          <a:lstStyle/>
          <a:p>
            <a:fld id="{73C43B9B-87D0-4380-A962-F69BD125AC41}" type="slidenum">
              <a:rPr lang="en-US" smtClean="0"/>
              <a:t>17</a:t>
            </a:fld>
            <a:endParaRPr lang="en-US"/>
          </a:p>
        </p:txBody>
      </p:sp>
    </p:spTree>
    <p:extLst>
      <p:ext uri="{BB962C8B-B14F-4D97-AF65-F5344CB8AC3E}">
        <p14:creationId xmlns:p14="http://schemas.microsoft.com/office/powerpoint/2010/main" val="2172030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t>18</a:t>
            </a:fld>
            <a:endParaRPr lang="en-US"/>
          </a:p>
        </p:txBody>
      </p:sp>
    </p:spTree>
    <p:extLst>
      <p:ext uri="{BB962C8B-B14F-4D97-AF65-F5344CB8AC3E}">
        <p14:creationId xmlns:p14="http://schemas.microsoft.com/office/powerpoint/2010/main" val="23475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1</a:t>
            </a:fld>
            <a:endParaRPr lang="en-US"/>
          </a:p>
        </p:txBody>
      </p:sp>
    </p:spTree>
    <p:extLst>
      <p:ext uri="{BB962C8B-B14F-4D97-AF65-F5344CB8AC3E}">
        <p14:creationId xmlns:p14="http://schemas.microsoft.com/office/powerpoint/2010/main" val="1600215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quality module can be used to monitor data quality. There are 9 pre-set rules in the module. You can also set up your own custom rules. One of the most helpful rules is rule H. If you change any calculated fields after data are collected, you can use rule H to fix the data already collected in the database.</a:t>
            </a:r>
          </a:p>
        </p:txBody>
      </p:sp>
      <p:sp>
        <p:nvSpPr>
          <p:cNvPr id="4" name="Slide Number Placeholder 3"/>
          <p:cNvSpPr>
            <a:spLocks noGrp="1"/>
          </p:cNvSpPr>
          <p:nvPr>
            <p:ph type="sldNum" sz="quarter" idx="10"/>
          </p:nvPr>
        </p:nvSpPr>
        <p:spPr/>
        <p:txBody>
          <a:bodyPr/>
          <a:lstStyle/>
          <a:p>
            <a:fld id="{73C43B9B-87D0-4380-A962-F69BD125AC41}" type="slidenum">
              <a:rPr lang="en-US" smtClean="0"/>
              <a:t>19</a:t>
            </a:fld>
            <a:endParaRPr lang="en-US"/>
          </a:p>
        </p:txBody>
      </p:sp>
    </p:spTree>
    <p:extLst>
      <p:ext uri="{BB962C8B-B14F-4D97-AF65-F5344CB8AC3E}">
        <p14:creationId xmlns:p14="http://schemas.microsoft.com/office/powerpoint/2010/main" val="2193260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study, the PHQ 9 form was changed to PHQ 8 after study data have been collected and a new field PHQ 8 score was added to the form. The existing records do not have data for this field. Rule H was used to populate the data for this field.</a:t>
            </a:r>
          </a:p>
        </p:txBody>
      </p:sp>
      <p:sp>
        <p:nvSpPr>
          <p:cNvPr id="4" name="Slide Number Placeholder 3"/>
          <p:cNvSpPr>
            <a:spLocks noGrp="1"/>
          </p:cNvSpPr>
          <p:nvPr>
            <p:ph type="sldNum" sz="quarter" idx="10"/>
          </p:nvPr>
        </p:nvSpPr>
        <p:spPr/>
        <p:txBody>
          <a:bodyPr/>
          <a:lstStyle/>
          <a:p>
            <a:fld id="{73C43B9B-87D0-4380-A962-F69BD125AC41}" type="slidenum">
              <a:rPr lang="en-US" smtClean="0"/>
              <a:t>20</a:t>
            </a:fld>
            <a:endParaRPr lang="en-US"/>
          </a:p>
        </p:txBody>
      </p:sp>
    </p:spTree>
    <p:extLst>
      <p:ext uri="{BB962C8B-B14F-4D97-AF65-F5344CB8AC3E}">
        <p14:creationId xmlns:p14="http://schemas.microsoft.com/office/powerpoint/2010/main" val="1906567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quality module can be used to monitor data quality.</a:t>
            </a:r>
          </a:p>
        </p:txBody>
      </p:sp>
      <p:sp>
        <p:nvSpPr>
          <p:cNvPr id="4" name="Slide Number Placeholder 3"/>
          <p:cNvSpPr>
            <a:spLocks noGrp="1"/>
          </p:cNvSpPr>
          <p:nvPr>
            <p:ph type="sldNum" sz="quarter" idx="10"/>
          </p:nvPr>
        </p:nvSpPr>
        <p:spPr/>
        <p:txBody>
          <a:bodyPr/>
          <a:lstStyle/>
          <a:p>
            <a:fld id="{73C43B9B-87D0-4380-A962-F69BD125AC41}" type="slidenum">
              <a:rPr lang="en-US" smtClean="0"/>
              <a:t>21</a:t>
            </a:fld>
            <a:endParaRPr lang="en-US"/>
          </a:p>
        </p:txBody>
      </p:sp>
    </p:spTree>
    <p:extLst>
      <p:ext uri="{BB962C8B-B14F-4D97-AF65-F5344CB8AC3E}">
        <p14:creationId xmlns:p14="http://schemas.microsoft.com/office/powerpoint/2010/main" val="3737682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t>22</a:t>
            </a:fld>
            <a:endParaRPr lang="en-US"/>
          </a:p>
        </p:txBody>
      </p:sp>
    </p:spTree>
    <p:extLst>
      <p:ext uri="{BB962C8B-B14F-4D97-AF65-F5344CB8AC3E}">
        <p14:creationId xmlns:p14="http://schemas.microsoft.com/office/powerpoint/2010/main" val="2766470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Logging is the audit trail of your project. It records all changes made to the project. It is important for research studies and is a great tool for troubleshooting data problems. For example, if a participant submitted a survey but you do not see the survey data in your project. The best way to troubleshoot is to examine the logging to confirm that the survey was actually submitted and whether the data were overwritten after submission. One possible scenario is that the staff had the survey opened in form mode while the participant submitted the survey. When the staff closed the form and clicked save, the empty form overwrote the data from the survey. </a:t>
            </a:r>
          </a:p>
        </p:txBody>
      </p:sp>
      <p:sp>
        <p:nvSpPr>
          <p:cNvPr id="4" name="Slide Number Placeholder 3"/>
          <p:cNvSpPr>
            <a:spLocks noGrp="1"/>
          </p:cNvSpPr>
          <p:nvPr>
            <p:ph type="sldNum" sz="quarter" idx="10"/>
          </p:nvPr>
        </p:nvSpPr>
        <p:spPr/>
        <p:txBody>
          <a:bodyPr/>
          <a:lstStyle/>
          <a:p>
            <a:fld id="{73C43B9B-87D0-4380-A962-F69BD125AC41}" type="slidenum">
              <a:rPr lang="en-US" smtClean="0"/>
              <a:t>23</a:t>
            </a:fld>
            <a:endParaRPr lang="en-US"/>
          </a:p>
        </p:txBody>
      </p:sp>
    </p:spTree>
    <p:extLst>
      <p:ext uri="{BB962C8B-B14F-4D97-AF65-F5344CB8AC3E}">
        <p14:creationId xmlns:p14="http://schemas.microsoft.com/office/powerpoint/2010/main" val="831752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t>24</a:t>
            </a:fld>
            <a:endParaRPr lang="en-US"/>
          </a:p>
        </p:txBody>
      </p:sp>
    </p:spTree>
    <p:extLst>
      <p:ext uri="{BB962C8B-B14F-4D97-AF65-F5344CB8AC3E}">
        <p14:creationId xmlns:p14="http://schemas.microsoft.com/office/powerpoint/2010/main" val="4212949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25</a:t>
            </a:fld>
            <a:endParaRPr lang="en-US"/>
          </a:p>
        </p:txBody>
      </p:sp>
    </p:spTree>
    <p:extLst>
      <p:ext uri="{BB962C8B-B14F-4D97-AF65-F5344CB8AC3E}">
        <p14:creationId xmlns:p14="http://schemas.microsoft.com/office/powerpoint/2010/main" val="4125016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26</a:t>
            </a:fld>
            <a:endParaRPr lang="en-US"/>
          </a:p>
        </p:txBody>
      </p:sp>
    </p:spTree>
    <p:extLst>
      <p:ext uri="{BB962C8B-B14F-4D97-AF65-F5344CB8AC3E}">
        <p14:creationId xmlns:p14="http://schemas.microsoft.com/office/powerpoint/2010/main" val="8497049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27</a:t>
            </a:fld>
            <a:endParaRPr lang="en-US"/>
          </a:p>
        </p:txBody>
      </p:sp>
    </p:spTree>
    <p:extLst>
      <p:ext uri="{BB962C8B-B14F-4D97-AF65-F5344CB8AC3E}">
        <p14:creationId xmlns:p14="http://schemas.microsoft.com/office/powerpoint/2010/main" val="296992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 stands for medication assisted treatment</a:t>
            </a:r>
          </a:p>
        </p:txBody>
      </p:sp>
      <p:sp>
        <p:nvSpPr>
          <p:cNvPr id="4" name="Slide Number Placeholder 3"/>
          <p:cNvSpPr>
            <a:spLocks noGrp="1"/>
          </p:cNvSpPr>
          <p:nvPr>
            <p:ph type="sldNum" sz="quarter" idx="10"/>
          </p:nvPr>
        </p:nvSpPr>
        <p:spPr/>
        <p:txBody>
          <a:bodyPr/>
          <a:lstStyle/>
          <a:p>
            <a:fld id="{73C43B9B-87D0-4380-A962-F69BD125AC41}" type="slidenum">
              <a:rPr lang="en-US" smtClean="0"/>
              <a:t>28</a:t>
            </a:fld>
            <a:endParaRPr lang="en-US"/>
          </a:p>
        </p:txBody>
      </p:sp>
    </p:spTree>
    <p:extLst>
      <p:ext uri="{BB962C8B-B14F-4D97-AF65-F5344CB8AC3E}">
        <p14:creationId xmlns:p14="http://schemas.microsoft.com/office/powerpoint/2010/main" val="608610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project setup page, you will see a list of optional modules that you can use to customize your project. When you click the additional customization button, you will see more options available. Today, I will show you examples of some of these customizations.</a:t>
            </a:r>
          </a:p>
        </p:txBody>
      </p:sp>
      <p:sp>
        <p:nvSpPr>
          <p:cNvPr id="4" name="Slide Number Placeholder 3"/>
          <p:cNvSpPr>
            <a:spLocks noGrp="1"/>
          </p:cNvSpPr>
          <p:nvPr>
            <p:ph type="sldNum" sz="quarter" idx="10"/>
          </p:nvPr>
        </p:nvSpPr>
        <p:spPr/>
        <p:txBody>
          <a:bodyPr/>
          <a:lstStyle/>
          <a:p>
            <a:fld id="{73C43B9B-87D0-4380-A962-F69BD125AC41}" type="slidenum">
              <a:rPr lang="en-US" smtClean="0"/>
              <a:t>2</a:t>
            </a:fld>
            <a:endParaRPr lang="en-US"/>
          </a:p>
        </p:txBody>
      </p:sp>
    </p:spTree>
    <p:extLst>
      <p:ext uri="{BB962C8B-B14F-4D97-AF65-F5344CB8AC3E}">
        <p14:creationId xmlns:p14="http://schemas.microsoft.com/office/powerpoint/2010/main" val="35107730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t>29</a:t>
            </a:fld>
            <a:endParaRPr lang="en-US"/>
          </a:p>
        </p:txBody>
      </p:sp>
    </p:spTree>
    <p:extLst>
      <p:ext uri="{BB962C8B-B14F-4D97-AF65-F5344CB8AC3E}">
        <p14:creationId xmlns:p14="http://schemas.microsoft.com/office/powerpoint/2010/main" val="33710562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32</a:t>
            </a:fld>
            <a:endParaRPr lang="en-US"/>
          </a:p>
        </p:txBody>
      </p:sp>
    </p:spTree>
    <p:extLst>
      <p:ext uri="{BB962C8B-B14F-4D97-AF65-F5344CB8AC3E}">
        <p14:creationId xmlns:p14="http://schemas.microsoft.com/office/powerpoint/2010/main" val="3894945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33</a:t>
            </a:fld>
            <a:endParaRPr lang="en-US"/>
          </a:p>
        </p:txBody>
      </p:sp>
    </p:spTree>
    <p:extLst>
      <p:ext uri="{BB962C8B-B14F-4D97-AF65-F5344CB8AC3E}">
        <p14:creationId xmlns:p14="http://schemas.microsoft.com/office/powerpoint/2010/main" val="1890493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34</a:t>
            </a:fld>
            <a:endParaRPr lang="en-US"/>
          </a:p>
        </p:txBody>
      </p:sp>
    </p:spTree>
    <p:extLst>
      <p:ext uri="{BB962C8B-B14F-4D97-AF65-F5344CB8AC3E}">
        <p14:creationId xmlns:p14="http://schemas.microsoft.com/office/powerpoint/2010/main" val="8641467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35</a:t>
            </a:fld>
            <a:endParaRPr lang="en-US"/>
          </a:p>
        </p:txBody>
      </p:sp>
    </p:spTree>
    <p:extLst>
      <p:ext uri="{BB962C8B-B14F-4D97-AF65-F5344CB8AC3E}">
        <p14:creationId xmlns:p14="http://schemas.microsoft.com/office/powerpoint/2010/main" val="30080200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t>36</a:t>
            </a:fld>
            <a:endParaRPr lang="en-US"/>
          </a:p>
        </p:txBody>
      </p:sp>
    </p:spTree>
    <p:extLst>
      <p:ext uri="{BB962C8B-B14F-4D97-AF65-F5344CB8AC3E}">
        <p14:creationId xmlns:p14="http://schemas.microsoft.com/office/powerpoint/2010/main" val="36931922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t>37</a:t>
            </a:fld>
            <a:endParaRPr lang="en-US"/>
          </a:p>
        </p:txBody>
      </p:sp>
    </p:spTree>
    <p:extLst>
      <p:ext uri="{BB962C8B-B14F-4D97-AF65-F5344CB8AC3E}">
        <p14:creationId xmlns:p14="http://schemas.microsoft.com/office/powerpoint/2010/main" val="1528530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 example using custom record label and secondary unique field. This project tracks samples obtained from other institutions. Each institution has their own sample IDs. The sample ID is saved in the source ID field in this project. This project uses auto-numbering but also assigns a study ID, which is the U19 ID. So to make sure that no duplicate records can be saved in the database, the U19 ID is set as secondary unique field. The sort order is also set to use U19 ID to help users to identify records easily. </a:t>
            </a: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3</a:t>
            </a:fld>
            <a:endParaRPr lang="en-US"/>
          </a:p>
        </p:txBody>
      </p:sp>
    </p:spTree>
    <p:extLst>
      <p:ext uri="{BB962C8B-B14F-4D97-AF65-F5344CB8AC3E}">
        <p14:creationId xmlns:p14="http://schemas.microsoft.com/office/powerpoint/2010/main" val="143989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see in the select record drop down box the auto-assigned ID, U19 ID in brackets and the source ID. The dropdown list is sorted by U19 ID.</a:t>
            </a:r>
          </a:p>
        </p:txBody>
      </p:sp>
      <p:sp>
        <p:nvSpPr>
          <p:cNvPr id="4" name="Slide Number Placeholder 3"/>
          <p:cNvSpPr>
            <a:spLocks noGrp="1"/>
          </p:cNvSpPr>
          <p:nvPr>
            <p:ph type="sldNum" sz="quarter" idx="10"/>
          </p:nvPr>
        </p:nvSpPr>
        <p:spPr/>
        <p:txBody>
          <a:bodyPr/>
          <a:lstStyle/>
          <a:p>
            <a:fld id="{73C43B9B-87D0-4380-A962-F69BD125AC41}" type="slidenum">
              <a:rPr lang="en-US" smtClean="0"/>
              <a:t>4</a:t>
            </a:fld>
            <a:endParaRPr lang="en-US"/>
          </a:p>
        </p:txBody>
      </p:sp>
    </p:spTree>
    <p:extLst>
      <p:ext uri="{BB962C8B-B14F-4D97-AF65-F5344CB8AC3E}">
        <p14:creationId xmlns:p14="http://schemas.microsoft.com/office/powerpoint/2010/main" val="1802986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t>5</a:t>
            </a:fld>
            <a:endParaRPr lang="en-US"/>
          </a:p>
        </p:txBody>
      </p:sp>
    </p:spTree>
    <p:extLst>
      <p:ext uri="{BB962C8B-B14F-4D97-AF65-F5344CB8AC3E}">
        <p14:creationId xmlns:p14="http://schemas.microsoft.com/office/powerpoint/2010/main" val="4122760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number of options that you can use to customize PDF of your data entry form or survey. For example, you can set custom header, hide REDCap logo/URL, hide secondary unique field and/or record ID. These customizations are helpful for </a:t>
            </a:r>
            <a:r>
              <a:rPr lang="en-US" dirty="0" err="1"/>
              <a:t>eConsent</a:t>
            </a:r>
            <a:r>
              <a:rPr lang="en-US" dirty="0"/>
              <a:t>. For </a:t>
            </a:r>
            <a:r>
              <a:rPr lang="en-US" dirty="0" err="1"/>
              <a:t>eConsent</a:t>
            </a:r>
            <a:r>
              <a:rPr lang="en-US" dirty="0"/>
              <a:t>, you should hide the record ID and secondary unique field in the PDF version of the consent form.</a:t>
            </a:r>
          </a:p>
        </p:txBody>
      </p:sp>
      <p:sp>
        <p:nvSpPr>
          <p:cNvPr id="4" name="Slide Number Placeholder 3"/>
          <p:cNvSpPr>
            <a:spLocks noGrp="1"/>
          </p:cNvSpPr>
          <p:nvPr>
            <p:ph type="sldNum" sz="quarter" idx="10"/>
          </p:nvPr>
        </p:nvSpPr>
        <p:spPr/>
        <p:txBody>
          <a:bodyPr/>
          <a:lstStyle/>
          <a:p>
            <a:fld id="{73C43B9B-87D0-4380-A962-F69BD125AC41}" type="slidenum">
              <a:rPr lang="en-US" smtClean="0"/>
              <a:t>6</a:t>
            </a:fld>
            <a:endParaRPr lang="en-US"/>
          </a:p>
        </p:txBody>
      </p:sp>
    </p:spTree>
    <p:extLst>
      <p:ext uri="{BB962C8B-B14F-4D97-AF65-F5344CB8AC3E}">
        <p14:creationId xmlns:p14="http://schemas.microsoft.com/office/powerpoint/2010/main" val="4190800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C43B9B-87D0-4380-A962-F69BD125AC41}" type="slidenum">
              <a:rPr lang="en-US" smtClean="0"/>
              <a:t>7</a:t>
            </a:fld>
            <a:endParaRPr lang="en-US"/>
          </a:p>
        </p:txBody>
      </p:sp>
    </p:spTree>
    <p:extLst>
      <p:ext uri="{BB962C8B-B14F-4D97-AF65-F5344CB8AC3E}">
        <p14:creationId xmlns:p14="http://schemas.microsoft.com/office/powerpoint/2010/main" val="957536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REDCap, you can specify certain missing data codes to be used in the entire project. In this example, 9999 is used for not applicable (N/A). Whenever 9999 is entered in a text field, REDCap will show that this is the code for N/A. This code can be entered in text field with any validation. </a:t>
            </a:r>
          </a:p>
        </p:txBody>
      </p:sp>
      <p:sp>
        <p:nvSpPr>
          <p:cNvPr id="4" name="Slide Number Placeholder 3"/>
          <p:cNvSpPr>
            <a:spLocks noGrp="1"/>
          </p:cNvSpPr>
          <p:nvPr>
            <p:ph type="sldNum" sz="quarter" idx="10"/>
          </p:nvPr>
        </p:nvSpPr>
        <p:spPr/>
        <p:txBody>
          <a:bodyPr/>
          <a:lstStyle/>
          <a:p>
            <a:fld id="{73C43B9B-87D0-4380-A962-F69BD125AC41}" type="slidenum">
              <a:rPr lang="en-US" smtClean="0"/>
              <a:t>8</a:t>
            </a:fld>
            <a:endParaRPr lang="en-US"/>
          </a:p>
        </p:txBody>
      </p:sp>
    </p:spTree>
    <p:extLst>
      <p:ext uri="{BB962C8B-B14F-4D97-AF65-F5344CB8AC3E}">
        <p14:creationId xmlns:p14="http://schemas.microsoft.com/office/powerpoint/2010/main" val="3605363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152400" y="-76200"/>
            <a:ext cx="9144000" cy="708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a:spLocks noChangeArrowheads="1"/>
          </p:cNvSpPr>
          <p:nvPr userDrawn="1"/>
        </p:nvSpPr>
        <p:spPr bwMode="auto">
          <a:xfrm>
            <a:off x="0" y="6011863"/>
            <a:ext cx="9144000" cy="998537"/>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9" name="Rectangle 3"/>
          <p:cNvSpPr>
            <a:spLocks noChangeArrowheads="1"/>
          </p:cNvSpPr>
          <p:nvPr userDrawn="1"/>
        </p:nvSpPr>
        <p:spPr bwMode="auto">
          <a:xfrm>
            <a:off x="0" y="5748338"/>
            <a:ext cx="9144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10" name="Rectangle 4"/>
          <p:cNvSpPr>
            <a:spLocks noChangeArrowheads="1"/>
          </p:cNvSpPr>
          <p:nvPr userDrawn="1"/>
        </p:nvSpPr>
        <p:spPr bwMode="auto">
          <a:xfrm>
            <a:off x="152400" y="1346200"/>
            <a:ext cx="9144000" cy="5664200"/>
          </a:xfrm>
          <a:prstGeom prst="rect">
            <a:avLst/>
          </a:prstGeom>
          <a:solidFill>
            <a:schemeClr val="accent6"/>
          </a:solidFill>
          <a:ln w="9525">
            <a:noFill/>
            <a:miter lim="800000"/>
            <a:headEnd/>
            <a:tailEnd/>
          </a:ln>
        </p:spPr>
        <p:txBody>
          <a:bodyPr wrap="none" anchor="ctr"/>
          <a:lstStyle/>
          <a:p>
            <a:endParaRPr lang="en-US"/>
          </a:p>
        </p:txBody>
      </p:sp>
      <p:sp>
        <p:nvSpPr>
          <p:cNvPr id="13" name="Title Placeholder 14"/>
          <p:cNvSpPr>
            <a:spLocks noGrp="1"/>
          </p:cNvSpPr>
          <p:nvPr>
            <p:ph type="title" hasCustomPrompt="1"/>
          </p:nvPr>
        </p:nvSpPr>
        <p:spPr>
          <a:xfrm>
            <a:off x="2286000" y="1524000"/>
            <a:ext cx="6248400" cy="1541463"/>
          </a:xfrm>
          <a:prstGeom prst="rect">
            <a:avLst/>
          </a:prstGeom>
        </p:spPr>
        <p:txBody>
          <a:bodyPr vert="horz" lIns="91440" tIns="45720" rIns="91440" bIns="45720" rtlCol="0" anchor="b">
            <a:normAutofit/>
          </a:bodyPr>
          <a:lstStyle>
            <a:lvl1pPr algn="ctr" defTabSz="914400" rtl="0" eaLnBrk="1" latinLnBrk="0" hangingPunct="1">
              <a:spcBef>
                <a:spcPct val="0"/>
              </a:spcBef>
              <a:buNone/>
              <a:defRPr lang="en-US" sz="4400" kern="1200" baseline="0" dirty="0">
                <a:solidFill>
                  <a:schemeClr val="bg1"/>
                </a:solidFill>
                <a:latin typeface="Georgia" pitchFamily="18" charset="0"/>
                <a:ea typeface="ＭＳ Ｐゴシック" pitchFamily="34" charset="-128"/>
                <a:cs typeface="+mn-cs"/>
              </a:defRPr>
            </a:lvl1pPr>
          </a:lstStyle>
          <a:p>
            <a:r>
              <a:rPr lang="en-US" dirty="0"/>
              <a:t>Click to edit Presentation Title </a:t>
            </a:r>
          </a:p>
        </p:txBody>
      </p:sp>
      <p:sp>
        <p:nvSpPr>
          <p:cNvPr id="17" name="Text Placeholder 16"/>
          <p:cNvSpPr>
            <a:spLocks noGrp="1"/>
          </p:cNvSpPr>
          <p:nvPr>
            <p:ph type="body" sz="quarter" idx="10" hasCustomPrompt="1"/>
          </p:nvPr>
        </p:nvSpPr>
        <p:spPr>
          <a:xfrm>
            <a:off x="2362200" y="3657600"/>
            <a:ext cx="6248400" cy="914400"/>
          </a:xfrm>
        </p:spPr>
        <p:txBody>
          <a:bodyPr/>
          <a:lstStyle>
            <a:lvl1pPr marL="342900" marR="0" indent="-342900" algn="ctr" defTabSz="914400" rtl="0" eaLnBrk="1" fontAlgn="base" latinLnBrk="0" hangingPunct="1">
              <a:lnSpc>
                <a:spcPct val="100000"/>
              </a:lnSpc>
              <a:spcBef>
                <a:spcPct val="0"/>
              </a:spcBef>
              <a:spcAft>
                <a:spcPct val="0"/>
              </a:spcAft>
              <a:buClrTx/>
              <a:buSzTx/>
              <a:buFont typeface="Arial" pitchFamily="34" charset="0"/>
              <a:buNone/>
              <a:tabLst/>
              <a:defRPr lang="en-US" sz="2000" kern="1200" noProof="0">
                <a:solidFill>
                  <a:schemeClr val="bg1"/>
                </a:solidFill>
                <a:latin typeface="Georgia" pitchFamily="18" charset="0"/>
                <a:ea typeface="ＭＳ Ｐゴシック" pitchFamily="34" charset="-128"/>
              </a:defRPr>
            </a:lvl1p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defRPr/>
            </a:pPr>
            <a:r>
              <a:rPr lang="en-US" sz="2400" kern="1200" noProof="0" dirty="0">
                <a:solidFill>
                  <a:schemeClr val="bg1"/>
                </a:solidFill>
                <a:latin typeface="Georgia" pitchFamily="18" charset="0"/>
                <a:ea typeface="ＭＳ Ｐゴシック" pitchFamily="34" charset="-128"/>
                <a:cs typeface="+mn-cs"/>
              </a:rPr>
              <a:t>Click to add presentation subtitle</a:t>
            </a:r>
          </a:p>
        </p:txBody>
      </p:sp>
      <p:sp>
        <p:nvSpPr>
          <p:cNvPr id="19" name="Text Placeholder 18"/>
          <p:cNvSpPr>
            <a:spLocks noGrp="1"/>
          </p:cNvSpPr>
          <p:nvPr>
            <p:ph type="body" sz="quarter" idx="11" hasCustomPrompt="1"/>
          </p:nvPr>
        </p:nvSpPr>
        <p:spPr>
          <a:xfrm>
            <a:off x="2362200" y="4876800"/>
            <a:ext cx="6248400" cy="762000"/>
          </a:xfrm>
        </p:spPr>
        <p:txBody>
          <a:bodyPr/>
          <a:lstStyle>
            <a:lvl1pPr algn="ctr">
              <a:buNone/>
              <a:defRPr lang="en-US" sz="1800" i="1" kern="1200" baseline="0" dirty="0" smtClean="0">
                <a:solidFill>
                  <a:schemeClr val="bg1"/>
                </a:solidFill>
                <a:latin typeface="Georgia" pitchFamily="18" charset="0"/>
                <a:ea typeface="ＭＳ Ｐゴシック" pitchFamily="34" charset="-128"/>
                <a:cs typeface="+mn-cs"/>
              </a:defRPr>
            </a:lvl1pPr>
          </a:lstStyle>
          <a:p>
            <a:pPr marL="342900" lvl="0" indent="-342900" algn="l" defTabSz="914400" rtl="0" eaLnBrk="1" fontAlgn="base" latinLnBrk="0" hangingPunct="1">
              <a:spcBef>
                <a:spcPct val="0"/>
              </a:spcBef>
              <a:spcAft>
                <a:spcPct val="0"/>
              </a:spcAft>
            </a:pPr>
            <a:r>
              <a:rPr lang="en-US" dirty="0"/>
              <a:t>Click to edit presenter’s name and presentation’s date</a:t>
            </a:r>
          </a:p>
        </p:txBody>
      </p:sp>
      <p:pic>
        <p:nvPicPr>
          <p:cNvPr id="14" name="Picture 1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2400"/>
            <a:ext cx="1909445"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F66CA8E-253D-445B-937C-56D0A1695D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732" y="-48063"/>
            <a:ext cx="2660808" cy="1394263"/>
          </a:xfrm>
          <a:prstGeom prst="rect">
            <a:avLst/>
          </a:prstGeom>
        </p:spPr>
      </p:pic>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454900" cy="9144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p:cNvSpPr/>
          <p:nvPr userDrawn="1"/>
        </p:nvSpPr>
        <p:spPr>
          <a:xfrm>
            <a:off x="0" y="-76200"/>
            <a:ext cx="9144000"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8163" y="152400"/>
            <a:ext cx="8123237" cy="595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3"/>
          <p:cNvSpPr>
            <a:spLocks noChangeArrowheads="1"/>
          </p:cNvSpPr>
          <p:nvPr/>
        </p:nvSpPr>
        <p:spPr bwMode="auto">
          <a:xfrm>
            <a:off x="0" y="960438"/>
            <a:ext cx="9144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11" name="Rectangle 22"/>
          <p:cNvSpPr>
            <a:spLocks noChangeArrowheads="1"/>
          </p:cNvSpPr>
          <p:nvPr/>
        </p:nvSpPr>
        <p:spPr bwMode="auto">
          <a:xfrm>
            <a:off x="0" y="-7938"/>
            <a:ext cx="9144000" cy="1163638"/>
          </a:xfrm>
          <a:prstGeom prst="rect">
            <a:avLst/>
          </a:prstGeom>
          <a:solidFill>
            <a:schemeClr val="accent6"/>
          </a:solidFill>
          <a:ln w="9525">
            <a:noFill/>
            <a:miter lim="800000"/>
            <a:headEnd/>
            <a:tailEnd/>
          </a:ln>
          <a:effectLst/>
        </p:spPr>
        <p:txBody>
          <a:bodyPr wrap="none" anchor="ctr"/>
          <a:lstStyle/>
          <a:p>
            <a:pPr>
              <a:defRPr/>
            </a:pPr>
            <a:endParaRPr lang="en-US">
              <a:latin typeface="Arial" charset="0"/>
              <a:ea typeface="MS PGothic" pitchFamily="34" charset="-128"/>
            </a:endParaRPr>
          </a:p>
        </p:txBody>
      </p:sp>
      <p:sp>
        <p:nvSpPr>
          <p:cNvPr id="1028" name="Rectangle 4"/>
          <p:cNvSpPr>
            <a:spLocks noGrp="1" noChangeArrowheads="1"/>
          </p:cNvSpPr>
          <p:nvPr>
            <p:ph type="title"/>
          </p:nvPr>
        </p:nvSpPr>
        <p:spPr bwMode="auto">
          <a:xfrm>
            <a:off x="1371600" y="192541"/>
            <a:ext cx="6400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dirty="0"/>
              <a:t>Slide title goes here even if it goes longer than a line</a:t>
            </a:r>
            <a:endParaRPr lang="ko-KR" altLang="en-US" dirty="0"/>
          </a:p>
        </p:txBody>
      </p:sp>
      <p:sp>
        <p:nvSpPr>
          <p:cNvPr id="1029" name="Rectangle 6"/>
          <p:cNvSpPr>
            <a:spLocks noGrp="1" noChangeArrowheads="1"/>
          </p:cNvSpPr>
          <p:nvPr>
            <p:ph type="body" idx="1"/>
          </p:nvPr>
        </p:nvSpPr>
        <p:spPr bwMode="auto">
          <a:xfrm>
            <a:off x="538163" y="1447800"/>
            <a:ext cx="8123237" cy="466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p>
        </p:txBody>
      </p:sp>
      <p:sp>
        <p:nvSpPr>
          <p:cNvPr id="4103" name="Text Box 7"/>
          <p:cNvSpPr txBox="1">
            <a:spLocks noChangeArrowheads="1"/>
          </p:cNvSpPr>
          <p:nvPr/>
        </p:nvSpPr>
        <p:spPr bwMode="auto">
          <a:xfrm>
            <a:off x="7704138" y="6584950"/>
            <a:ext cx="1295400" cy="214313"/>
          </a:xfrm>
          <a:prstGeom prst="rect">
            <a:avLst/>
          </a:prstGeom>
          <a:noFill/>
          <a:ln w="9525" algn="ctr">
            <a:noFill/>
            <a:miter lim="800000"/>
            <a:headEnd/>
            <a:tailEnd/>
          </a:ln>
          <a:effectLst/>
        </p:spPr>
        <p:txBody>
          <a:bodyPr>
            <a:spAutoFit/>
          </a:bodyPr>
          <a:lstStyle/>
          <a:p>
            <a:pPr algn="r">
              <a:spcBef>
                <a:spcPct val="50000"/>
              </a:spcBef>
            </a:pPr>
            <a:r>
              <a:rPr lang="en-US" altLang="ko-KR" sz="800" b="1" dirty="0">
                <a:solidFill>
                  <a:schemeClr val="tx2"/>
                </a:solidFill>
                <a:latin typeface="Georgia" pitchFamily="18" charset="0"/>
                <a:ea typeface="Gulim" pitchFamily="34" charset="-127"/>
              </a:rPr>
              <a:t>S L I D E  </a:t>
            </a:r>
            <a:fld id="{B6E65EB1-8770-4D6F-9BAC-B5A9D136F4D3}" type="slidenum">
              <a:rPr lang="en-US" altLang="ko-KR" sz="800" b="1">
                <a:solidFill>
                  <a:schemeClr val="tx2"/>
                </a:solidFill>
                <a:latin typeface="Georgia" pitchFamily="18" charset="0"/>
                <a:ea typeface="Gulim" pitchFamily="34" charset="-127"/>
              </a:rPr>
              <a:pPr algn="r">
                <a:spcBef>
                  <a:spcPct val="50000"/>
                </a:spcBef>
              </a:pPr>
              <a:t>‹#›</a:t>
            </a:fld>
            <a:endParaRPr lang="en-US" altLang="ko-KR" sz="800" b="1" dirty="0">
              <a:solidFill>
                <a:schemeClr val="tx2"/>
              </a:solidFill>
              <a:latin typeface="Georgia" pitchFamily="18" charset="0"/>
              <a:ea typeface="Gulim" pitchFamily="34" charset="-127"/>
            </a:endParaRPr>
          </a:p>
        </p:txBody>
      </p:sp>
      <p:sp>
        <p:nvSpPr>
          <p:cNvPr id="4118" name="Rectangle 22"/>
          <p:cNvSpPr>
            <a:spLocks noChangeArrowheads="1"/>
          </p:cNvSpPr>
          <p:nvPr/>
        </p:nvSpPr>
        <p:spPr bwMode="auto">
          <a:xfrm>
            <a:off x="0" y="6451600"/>
            <a:ext cx="9144000" cy="58738"/>
          </a:xfrm>
          <a:prstGeom prst="rect">
            <a:avLst/>
          </a:prstGeom>
          <a:solidFill>
            <a:schemeClr val="bg2">
              <a:lumMod val="60000"/>
              <a:lumOff val="40000"/>
            </a:schemeClr>
          </a:solidFill>
          <a:ln w="9525">
            <a:noFill/>
            <a:miter lim="800000"/>
            <a:headEnd/>
            <a:tailEnd/>
          </a:ln>
          <a:effectLst/>
        </p:spPr>
        <p:txBody>
          <a:bodyPr wrap="none" anchor="ctr"/>
          <a:lstStyle/>
          <a:p>
            <a:pPr>
              <a:defRPr/>
            </a:pPr>
            <a:endParaRPr lang="en-US">
              <a:latin typeface="Arial" charset="0"/>
              <a:ea typeface="MS PGothic" pitchFamily="34" charset="-128"/>
            </a:endParaRPr>
          </a:p>
        </p:txBody>
      </p:sp>
      <p:pic>
        <p:nvPicPr>
          <p:cNvPr id="7" name="Picture 6">
            <a:extLst>
              <a:ext uri="{FF2B5EF4-FFF2-40B4-BE49-F238E27FC236}">
                <a16:creationId xmlns:a16="http://schemas.microsoft.com/office/drawing/2014/main" id="{8E9D8335-E83C-45AC-9904-06C99CCBE11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8600" y="6523889"/>
            <a:ext cx="1752600" cy="301228"/>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Lst>
  <p:txStyles>
    <p:titleStyle>
      <a:lvl1pPr algn="ctr"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p:titleStyle>
    <p:bodyStyle>
      <a:lvl1pPr marL="342900" indent="-342900" algn="l" rtl="0" eaLnBrk="1" fontAlgn="base" hangingPunct="1">
        <a:lnSpc>
          <a:spcPct val="90000"/>
        </a:lnSpc>
        <a:spcBef>
          <a:spcPct val="30000"/>
        </a:spcBef>
        <a:spcAft>
          <a:spcPct val="0"/>
        </a:spcAft>
        <a:buChar char="•"/>
        <a:defRPr sz="3200">
          <a:solidFill>
            <a:schemeClr val="tx1"/>
          </a:solidFill>
          <a:latin typeface="+mn-lt"/>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2400">
          <a:solidFill>
            <a:schemeClr val="tx1"/>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2400">
          <a:solidFill>
            <a:schemeClr val="tx1"/>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35.sv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REDCap Training 201</a:t>
            </a:r>
          </a:p>
        </p:txBody>
      </p:sp>
      <p:sp>
        <p:nvSpPr>
          <p:cNvPr id="3" name="Text Placeholder 2"/>
          <p:cNvSpPr>
            <a:spLocks noGrp="1"/>
          </p:cNvSpPr>
          <p:nvPr>
            <p:ph type="body" sz="quarter" idx="10"/>
          </p:nvPr>
        </p:nvSpPr>
        <p:spPr>
          <a:xfrm>
            <a:off x="2318657" y="3657600"/>
            <a:ext cx="6248400" cy="914400"/>
          </a:xfrm>
        </p:spPr>
        <p:txBody>
          <a:bodyPr/>
          <a:lstStyle/>
          <a:p>
            <a:pPr algn="ctr"/>
            <a:r>
              <a:rPr lang="en-US" sz="2400" dirty="0"/>
              <a:t>REDCap Special Features and Customization</a:t>
            </a:r>
          </a:p>
        </p:txBody>
      </p:sp>
      <p:sp>
        <p:nvSpPr>
          <p:cNvPr id="4" name="Text Placeholder 3"/>
          <p:cNvSpPr>
            <a:spLocks noGrp="1"/>
          </p:cNvSpPr>
          <p:nvPr>
            <p:ph type="body" sz="quarter" idx="11"/>
          </p:nvPr>
        </p:nvSpPr>
        <p:spPr/>
        <p:txBody>
          <a:bodyPr/>
          <a:lstStyle/>
          <a:p>
            <a:pPr algn="ctr"/>
            <a:r>
              <a:rPr lang="en-US" dirty="0"/>
              <a:t>Sui Tsang</a:t>
            </a:r>
          </a:p>
          <a:p>
            <a:pPr algn="ctr"/>
            <a:r>
              <a:rPr lang="en-US" dirty="0" err="1"/>
              <a:t>REDCap@Yale</a:t>
            </a:r>
            <a:r>
              <a:rPr lang="en-US" dirty="0"/>
              <a:t> Team</a:t>
            </a:r>
          </a:p>
          <a:p>
            <a:pPr algn="ctr"/>
            <a:r>
              <a:rPr lang="en-US" dirty="0"/>
              <a:t>2/22/2022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550" y="104769"/>
            <a:ext cx="7454900" cy="914400"/>
          </a:xfrm>
        </p:spPr>
        <p:txBody>
          <a:bodyPr/>
          <a:lstStyle/>
          <a:p>
            <a:r>
              <a:rPr lang="en-US" dirty="0">
                <a:latin typeface="Calibri" panose="020F0502020204030204" pitchFamily="34" charset="0"/>
                <a:cs typeface="Calibri" panose="020F0502020204030204" pitchFamily="34" charset="0"/>
              </a:rPr>
              <a:t>Optional Modules: Missing Data Code</a:t>
            </a:r>
          </a:p>
        </p:txBody>
      </p:sp>
      <p:pic>
        <p:nvPicPr>
          <p:cNvPr id="10" name="Picture 9">
            <a:extLst>
              <a:ext uri="{FF2B5EF4-FFF2-40B4-BE49-F238E27FC236}">
                <a16:creationId xmlns:a16="http://schemas.microsoft.com/office/drawing/2014/main" id="{D3E9D0DD-8CF9-4117-AC14-3D723D6C1DD4}"/>
              </a:ext>
            </a:extLst>
          </p:cNvPr>
          <p:cNvPicPr>
            <a:picLocks noChangeAspect="1"/>
          </p:cNvPicPr>
          <p:nvPr/>
        </p:nvPicPr>
        <p:blipFill rotWithShape="1">
          <a:blip r:embed="rId3"/>
          <a:srcRect r="5275"/>
          <a:stretch/>
        </p:blipFill>
        <p:spPr>
          <a:xfrm>
            <a:off x="311944" y="1917315"/>
            <a:ext cx="8451055" cy="683587"/>
          </a:xfrm>
          <a:prstGeom prst="rect">
            <a:avLst/>
          </a:prstGeom>
        </p:spPr>
      </p:pic>
      <p:sp>
        <p:nvSpPr>
          <p:cNvPr id="12" name="TextBox 11">
            <a:extLst>
              <a:ext uri="{FF2B5EF4-FFF2-40B4-BE49-F238E27FC236}">
                <a16:creationId xmlns:a16="http://schemas.microsoft.com/office/drawing/2014/main" id="{D19E04AE-6D0A-4198-BFA1-8E7AA2225865}"/>
              </a:ext>
            </a:extLst>
          </p:cNvPr>
          <p:cNvSpPr txBox="1"/>
          <p:nvPr/>
        </p:nvSpPr>
        <p:spPr>
          <a:xfrm>
            <a:off x="276818" y="1414798"/>
            <a:ext cx="1553774" cy="383121"/>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Examples:</a:t>
            </a:r>
          </a:p>
        </p:txBody>
      </p:sp>
      <p:pic>
        <p:nvPicPr>
          <p:cNvPr id="13" name="Picture 12">
            <a:extLst>
              <a:ext uri="{FF2B5EF4-FFF2-40B4-BE49-F238E27FC236}">
                <a16:creationId xmlns:a16="http://schemas.microsoft.com/office/drawing/2014/main" id="{AD03FED0-E578-4B81-ABC2-0C4BE3B262C3}"/>
              </a:ext>
            </a:extLst>
          </p:cNvPr>
          <p:cNvPicPr>
            <a:picLocks noChangeAspect="1"/>
          </p:cNvPicPr>
          <p:nvPr/>
        </p:nvPicPr>
        <p:blipFill>
          <a:blip r:embed="rId4"/>
          <a:stretch>
            <a:fillRect/>
          </a:stretch>
        </p:blipFill>
        <p:spPr>
          <a:xfrm>
            <a:off x="323640" y="2730636"/>
            <a:ext cx="8547521" cy="714361"/>
          </a:xfrm>
          <a:prstGeom prst="rect">
            <a:avLst/>
          </a:prstGeom>
        </p:spPr>
      </p:pic>
      <p:pic>
        <p:nvPicPr>
          <p:cNvPr id="15" name="Picture 14" descr="A screenshot of a computer&#10;&#10;Description automatically generated">
            <a:extLst>
              <a:ext uri="{FF2B5EF4-FFF2-40B4-BE49-F238E27FC236}">
                <a16:creationId xmlns:a16="http://schemas.microsoft.com/office/drawing/2014/main" id="{33352A22-4ADC-489F-8A7D-1BC28067B73D}"/>
              </a:ext>
            </a:extLst>
          </p:cNvPr>
          <p:cNvPicPr>
            <a:picLocks noChangeAspect="1"/>
          </p:cNvPicPr>
          <p:nvPr/>
        </p:nvPicPr>
        <p:blipFill rotWithShape="1">
          <a:blip r:embed="rId5"/>
          <a:srcRect l="17436" t="41481" r="15897" b="36411"/>
          <a:stretch/>
        </p:blipFill>
        <p:spPr bwMode="auto">
          <a:xfrm>
            <a:off x="457200" y="4648200"/>
            <a:ext cx="6787597" cy="1266148"/>
          </a:xfrm>
          <a:prstGeom prst="rect">
            <a:avLst/>
          </a:prstGeom>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33096581-176D-48D0-A5D6-955713B8BAFA}"/>
              </a:ext>
            </a:extLst>
          </p:cNvPr>
          <p:cNvPicPr>
            <a:picLocks noChangeAspect="1"/>
          </p:cNvPicPr>
          <p:nvPr/>
        </p:nvPicPr>
        <p:blipFill>
          <a:blip r:embed="rId6"/>
          <a:stretch>
            <a:fillRect/>
          </a:stretch>
        </p:blipFill>
        <p:spPr>
          <a:xfrm>
            <a:off x="326533" y="3650137"/>
            <a:ext cx="8436465" cy="782138"/>
          </a:xfrm>
          <a:prstGeom prst="rect">
            <a:avLst/>
          </a:prstGeom>
        </p:spPr>
      </p:pic>
    </p:spTree>
    <p:extLst>
      <p:ext uri="{BB962C8B-B14F-4D97-AF65-F5344CB8AC3E}">
        <p14:creationId xmlns:p14="http://schemas.microsoft.com/office/powerpoint/2010/main" val="1045912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641622-1C44-4C43-B09E-896CCECB3CDB}"/>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latin typeface="Calibri" panose="020F0502020204030204" pitchFamily="34" charset="0"/>
                <a:cs typeface="Calibri" panose="020F0502020204030204" pitchFamily="34" charset="0"/>
              </a:rPr>
              <a:t>QUESTIONS?</a:t>
            </a:r>
          </a:p>
        </p:txBody>
      </p:sp>
    </p:spTree>
    <p:extLst>
      <p:ext uri="{BB962C8B-B14F-4D97-AF65-F5344CB8AC3E}">
        <p14:creationId xmlns:p14="http://schemas.microsoft.com/office/powerpoint/2010/main" val="2164856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Alerts and Notifications</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pPr marL="0" indent="0">
              <a:buNone/>
            </a:pPr>
            <a:endParaRPr lang="en-US" dirty="0"/>
          </a:p>
        </p:txBody>
      </p:sp>
      <p:sp>
        <p:nvSpPr>
          <p:cNvPr id="4" name="TextBox 3">
            <a:extLst>
              <a:ext uri="{FF2B5EF4-FFF2-40B4-BE49-F238E27FC236}">
                <a16:creationId xmlns:a16="http://schemas.microsoft.com/office/drawing/2014/main" id="{6C03B685-6CA2-49AE-819F-0AB8889352A6}"/>
              </a:ext>
            </a:extLst>
          </p:cNvPr>
          <p:cNvSpPr txBox="1"/>
          <p:nvPr/>
        </p:nvSpPr>
        <p:spPr>
          <a:xfrm>
            <a:off x="114300" y="1447800"/>
            <a:ext cx="8915399"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Construct alerts and send customized notifications</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Can be sent to project users or recipients who are not REDCap users</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Can use conditional logic to trigger notifications</a:t>
            </a:r>
          </a:p>
        </p:txBody>
      </p:sp>
      <p:pic>
        <p:nvPicPr>
          <p:cNvPr id="6" name="Picture 5">
            <a:extLst>
              <a:ext uri="{FF2B5EF4-FFF2-40B4-BE49-F238E27FC236}">
                <a16:creationId xmlns:a16="http://schemas.microsoft.com/office/drawing/2014/main" id="{136D230E-5B25-4253-AD24-94E9B4FB5FB3}"/>
              </a:ext>
            </a:extLst>
          </p:cNvPr>
          <p:cNvPicPr>
            <a:picLocks noChangeAspect="1"/>
          </p:cNvPicPr>
          <p:nvPr/>
        </p:nvPicPr>
        <p:blipFill>
          <a:blip r:embed="rId3"/>
          <a:stretch>
            <a:fillRect/>
          </a:stretch>
        </p:blipFill>
        <p:spPr>
          <a:xfrm>
            <a:off x="348343" y="3263682"/>
            <a:ext cx="8447314" cy="3050818"/>
          </a:xfrm>
          <a:prstGeom prst="rect">
            <a:avLst/>
          </a:prstGeom>
        </p:spPr>
      </p:pic>
      <p:sp>
        <p:nvSpPr>
          <p:cNvPr id="7" name="TextBox 6">
            <a:extLst>
              <a:ext uri="{FF2B5EF4-FFF2-40B4-BE49-F238E27FC236}">
                <a16:creationId xmlns:a16="http://schemas.microsoft.com/office/drawing/2014/main" id="{57E37ED0-C7C0-47B8-8B13-8F39F3D67315}"/>
              </a:ext>
            </a:extLst>
          </p:cNvPr>
          <p:cNvSpPr txBox="1"/>
          <p:nvPr/>
        </p:nvSpPr>
        <p:spPr>
          <a:xfrm>
            <a:off x="428170" y="2940516"/>
            <a:ext cx="5820229" cy="646331"/>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Example – REDCap 201 Training confirmation email:</a:t>
            </a:r>
          </a:p>
          <a:p>
            <a:endParaRPr lang="en-US" b="1" dirty="0"/>
          </a:p>
        </p:txBody>
      </p:sp>
    </p:spTree>
    <p:extLst>
      <p:ext uri="{BB962C8B-B14F-4D97-AF65-F5344CB8AC3E}">
        <p14:creationId xmlns:p14="http://schemas.microsoft.com/office/powerpoint/2010/main" val="888849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Alerts and Notifications</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pPr marL="0" indent="0">
              <a:buNone/>
            </a:pPr>
            <a:endParaRPr lang="en-US" dirty="0"/>
          </a:p>
        </p:txBody>
      </p:sp>
      <p:pic>
        <p:nvPicPr>
          <p:cNvPr id="8" name="Picture 7">
            <a:extLst>
              <a:ext uri="{FF2B5EF4-FFF2-40B4-BE49-F238E27FC236}">
                <a16:creationId xmlns:a16="http://schemas.microsoft.com/office/drawing/2014/main" id="{305DEE36-C858-4536-A4E6-3D2F0B801484}"/>
              </a:ext>
            </a:extLst>
          </p:cNvPr>
          <p:cNvPicPr>
            <a:picLocks noChangeAspect="1"/>
          </p:cNvPicPr>
          <p:nvPr/>
        </p:nvPicPr>
        <p:blipFill>
          <a:blip r:embed="rId3"/>
          <a:stretch>
            <a:fillRect/>
          </a:stretch>
        </p:blipFill>
        <p:spPr>
          <a:xfrm>
            <a:off x="-74577" y="1117403"/>
            <a:ext cx="9218577" cy="4660900"/>
          </a:xfrm>
          <a:prstGeom prst="rect">
            <a:avLst/>
          </a:prstGeom>
        </p:spPr>
      </p:pic>
    </p:spTree>
    <p:extLst>
      <p:ext uri="{BB962C8B-B14F-4D97-AF65-F5344CB8AC3E}">
        <p14:creationId xmlns:p14="http://schemas.microsoft.com/office/powerpoint/2010/main" val="3025644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Alerts and Notifications</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pPr marL="0" indent="0">
              <a:buNone/>
            </a:pPr>
            <a:endParaRPr lang="en-US" dirty="0"/>
          </a:p>
        </p:txBody>
      </p:sp>
      <p:pic>
        <p:nvPicPr>
          <p:cNvPr id="5" name="Picture 4">
            <a:extLst>
              <a:ext uri="{FF2B5EF4-FFF2-40B4-BE49-F238E27FC236}">
                <a16:creationId xmlns:a16="http://schemas.microsoft.com/office/drawing/2014/main" id="{653F978C-4A35-4A9A-A669-FD05A7BB7D40}"/>
              </a:ext>
            </a:extLst>
          </p:cNvPr>
          <p:cNvPicPr>
            <a:picLocks noChangeAspect="1"/>
          </p:cNvPicPr>
          <p:nvPr/>
        </p:nvPicPr>
        <p:blipFill>
          <a:blip r:embed="rId3"/>
          <a:stretch>
            <a:fillRect/>
          </a:stretch>
        </p:blipFill>
        <p:spPr>
          <a:xfrm>
            <a:off x="1219200" y="1149839"/>
            <a:ext cx="6986760" cy="5256821"/>
          </a:xfrm>
          <a:prstGeom prst="rect">
            <a:avLst/>
          </a:prstGeom>
        </p:spPr>
      </p:pic>
    </p:spTree>
    <p:extLst>
      <p:ext uri="{BB962C8B-B14F-4D97-AF65-F5344CB8AC3E}">
        <p14:creationId xmlns:p14="http://schemas.microsoft.com/office/powerpoint/2010/main" val="2178296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Alerts and Notifications</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pPr marL="0" indent="0">
              <a:buNone/>
            </a:pPr>
            <a:endParaRPr lang="en-US" dirty="0"/>
          </a:p>
        </p:txBody>
      </p:sp>
      <p:sp>
        <p:nvSpPr>
          <p:cNvPr id="4" name="TextBox 3">
            <a:extLst>
              <a:ext uri="{FF2B5EF4-FFF2-40B4-BE49-F238E27FC236}">
                <a16:creationId xmlns:a16="http://schemas.microsoft.com/office/drawing/2014/main" id="{AD733AB5-3D19-4EE8-805D-5E1CA7ED6E7B}"/>
              </a:ext>
            </a:extLst>
          </p:cNvPr>
          <p:cNvSpPr txBox="1"/>
          <p:nvPr/>
        </p:nvSpPr>
        <p:spPr>
          <a:xfrm>
            <a:off x="802481" y="1447800"/>
            <a:ext cx="7539037" cy="2246769"/>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Other examples of alerts and notifications:</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Enrollment notification</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Randomization notification</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Adverse Event notification</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Send survey queue link to study participants</a:t>
            </a:r>
          </a:p>
        </p:txBody>
      </p:sp>
    </p:spTree>
    <p:extLst>
      <p:ext uri="{BB962C8B-B14F-4D97-AF65-F5344CB8AC3E}">
        <p14:creationId xmlns:p14="http://schemas.microsoft.com/office/powerpoint/2010/main" val="3157104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641622-1C44-4C43-B09E-896CCECB3CDB}"/>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latin typeface="Calibri" panose="020F0502020204030204" pitchFamily="34" charset="0"/>
                <a:cs typeface="Calibri" panose="020F0502020204030204" pitchFamily="34" charset="0"/>
              </a:rPr>
              <a:t>QUESTIONS?</a:t>
            </a:r>
          </a:p>
        </p:txBody>
      </p:sp>
    </p:spTree>
    <p:extLst>
      <p:ext uri="{BB962C8B-B14F-4D97-AF65-F5344CB8AC3E}">
        <p14:creationId xmlns:p14="http://schemas.microsoft.com/office/powerpoint/2010/main" val="2233221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951" y="76200"/>
            <a:ext cx="7454900" cy="914400"/>
          </a:xfrm>
        </p:spPr>
        <p:txBody>
          <a:bodyPr/>
          <a:lstStyle/>
          <a:p>
            <a:r>
              <a:rPr lang="en-US" dirty="0">
                <a:latin typeface="Calibri" panose="020F0502020204030204" pitchFamily="34" charset="0"/>
                <a:cs typeface="Calibri" panose="020F0502020204030204" pitchFamily="34" charset="0"/>
              </a:rPr>
              <a:t>Custom Record Dashboard</a:t>
            </a:r>
          </a:p>
        </p:txBody>
      </p:sp>
      <p:sp>
        <p:nvSpPr>
          <p:cNvPr id="3" name="Content Placeholder 2"/>
          <p:cNvSpPr>
            <a:spLocks noGrp="1"/>
          </p:cNvSpPr>
          <p:nvPr>
            <p:ph idx="1"/>
          </p:nvPr>
        </p:nvSpPr>
        <p:spPr>
          <a:xfrm>
            <a:off x="533401" y="1295400"/>
            <a:ext cx="8128000" cy="4813300"/>
          </a:xfrm>
        </p:spPr>
        <p:txBody>
          <a:bodyPr/>
          <a:lstStyle/>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12259F1C-8D90-4E6C-BCA6-681F9412A17A}"/>
              </a:ext>
            </a:extLst>
          </p:cNvPr>
          <p:cNvPicPr>
            <a:picLocks noChangeAspect="1"/>
          </p:cNvPicPr>
          <p:nvPr/>
        </p:nvPicPr>
        <p:blipFill rotWithShape="1">
          <a:blip r:embed="rId3"/>
          <a:srcRect l="20000" t="23333" r="7500" b="36667"/>
          <a:stretch/>
        </p:blipFill>
        <p:spPr>
          <a:xfrm>
            <a:off x="290511" y="2057400"/>
            <a:ext cx="8562978" cy="2657476"/>
          </a:xfrm>
          <a:prstGeom prst="rect">
            <a:avLst/>
          </a:prstGeom>
        </p:spPr>
      </p:pic>
    </p:spTree>
    <p:extLst>
      <p:ext uri="{BB962C8B-B14F-4D97-AF65-F5344CB8AC3E}">
        <p14:creationId xmlns:p14="http://schemas.microsoft.com/office/powerpoint/2010/main" val="155321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550" y="114301"/>
            <a:ext cx="7454900" cy="914400"/>
          </a:xfrm>
        </p:spPr>
        <p:txBody>
          <a:bodyPr/>
          <a:lstStyle/>
          <a:p>
            <a:r>
              <a:rPr lang="en-US" dirty="0">
                <a:latin typeface="Calibri" panose="020F0502020204030204" pitchFamily="34" charset="0"/>
                <a:cs typeface="Calibri" panose="020F0502020204030204" pitchFamily="34" charset="0"/>
              </a:rPr>
              <a:t>Custom Record Dashboard</a:t>
            </a:r>
          </a:p>
        </p:txBody>
      </p:sp>
      <p:sp>
        <p:nvSpPr>
          <p:cNvPr id="3" name="Content Placeholder 2"/>
          <p:cNvSpPr>
            <a:spLocks noGrp="1"/>
          </p:cNvSpPr>
          <p:nvPr>
            <p:ph idx="1"/>
          </p:nvPr>
        </p:nvSpPr>
        <p:spPr>
          <a:xfrm>
            <a:off x="533401" y="1295400"/>
            <a:ext cx="8128000" cy="4813300"/>
          </a:xfrm>
        </p:spPr>
        <p:txBody>
          <a:bodyPr/>
          <a:lstStyle/>
          <a:p>
            <a:endParaRPr lang="en-US" dirty="0"/>
          </a:p>
          <a:p>
            <a:endParaRPr lang="en-US" dirty="0"/>
          </a:p>
          <a:p>
            <a:endParaRPr lang="en-US" dirty="0"/>
          </a:p>
          <a:p>
            <a:endParaRPr lang="en-US" dirty="0"/>
          </a:p>
          <a:p>
            <a:endParaRPr lang="en-US" dirty="0"/>
          </a:p>
        </p:txBody>
      </p:sp>
      <p:grpSp>
        <p:nvGrpSpPr>
          <p:cNvPr id="15" name="Group 14">
            <a:extLst>
              <a:ext uri="{FF2B5EF4-FFF2-40B4-BE49-F238E27FC236}">
                <a16:creationId xmlns:a16="http://schemas.microsoft.com/office/drawing/2014/main" id="{65B7638C-8FBF-4C90-93AE-CC2EA2DE56FC}"/>
              </a:ext>
            </a:extLst>
          </p:cNvPr>
          <p:cNvGrpSpPr/>
          <p:nvPr/>
        </p:nvGrpSpPr>
        <p:grpSpPr>
          <a:xfrm>
            <a:off x="85726" y="1371600"/>
            <a:ext cx="8982074" cy="4737100"/>
            <a:chOff x="85726" y="1371600"/>
            <a:chExt cx="8982074" cy="4737100"/>
          </a:xfrm>
        </p:grpSpPr>
        <p:pic>
          <p:nvPicPr>
            <p:cNvPr id="7" name="Picture 6">
              <a:extLst>
                <a:ext uri="{FF2B5EF4-FFF2-40B4-BE49-F238E27FC236}">
                  <a16:creationId xmlns:a16="http://schemas.microsoft.com/office/drawing/2014/main" id="{F8DFCE48-0B38-49A0-9359-BAA74384B6A5}"/>
                </a:ext>
              </a:extLst>
            </p:cNvPr>
            <p:cNvPicPr>
              <a:picLocks noChangeAspect="1"/>
            </p:cNvPicPr>
            <p:nvPr/>
          </p:nvPicPr>
          <p:blipFill>
            <a:blip r:embed="rId3"/>
            <a:stretch>
              <a:fillRect/>
            </a:stretch>
          </p:blipFill>
          <p:spPr>
            <a:xfrm>
              <a:off x="85726" y="1371600"/>
              <a:ext cx="6705600" cy="4737100"/>
            </a:xfrm>
            <a:prstGeom prst="rect">
              <a:avLst/>
            </a:prstGeom>
          </p:spPr>
        </p:pic>
        <p:cxnSp>
          <p:nvCxnSpPr>
            <p:cNvPr id="6" name="Straight Arrow Connector 5">
              <a:extLst>
                <a:ext uri="{FF2B5EF4-FFF2-40B4-BE49-F238E27FC236}">
                  <a16:creationId xmlns:a16="http://schemas.microsoft.com/office/drawing/2014/main" id="{D81FFB63-114D-487C-82CB-18A328CC3B00}"/>
                </a:ext>
              </a:extLst>
            </p:cNvPr>
            <p:cNvCxnSpPr>
              <a:cxnSpLocks/>
            </p:cNvCxnSpPr>
            <p:nvPr/>
          </p:nvCxnSpPr>
          <p:spPr>
            <a:xfrm flipH="1">
              <a:off x="5791200" y="4495800"/>
              <a:ext cx="116205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8142C58D-0CFC-4EB8-AA87-0418C18A200E}"/>
                </a:ext>
              </a:extLst>
            </p:cNvPr>
            <p:cNvSpPr txBox="1"/>
            <p:nvPr/>
          </p:nvSpPr>
          <p:spPr>
            <a:xfrm>
              <a:off x="6953250" y="4343406"/>
              <a:ext cx="2114550"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Add record filter logic</a:t>
              </a:r>
            </a:p>
          </p:txBody>
        </p:sp>
        <p:cxnSp>
          <p:nvCxnSpPr>
            <p:cNvPr id="11" name="Straight Arrow Connector 10">
              <a:extLst>
                <a:ext uri="{FF2B5EF4-FFF2-40B4-BE49-F238E27FC236}">
                  <a16:creationId xmlns:a16="http://schemas.microsoft.com/office/drawing/2014/main" id="{B4012DB6-56D3-46A5-BAA0-A766FA81E236}"/>
                </a:ext>
              </a:extLst>
            </p:cNvPr>
            <p:cNvCxnSpPr>
              <a:cxnSpLocks/>
            </p:cNvCxnSpPr>
            <p:nvPr/>
          </p:nvCxnSpPr>
          <p:spPr>
            <a:xfrm flipH="1">
              <a:off x="5791200" y="3962400"/>
              <a:ext cx="116205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ADE717B5-4836-4A40-9D76-E6AD258E6D7A}"/>
                </a:ext>
              </a:extLst>
            </p:cNvPr>
            <p:cNvSpPr txBox="1"/>
            <p:nvPr/>
          </p:nvSpPr>
          <p:spPr>
            <a:xfrm>
              <a:off x="6943724" y="3740150"/>
              <a:ext cx="2114550"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Select forms to display on the dashboard</a:t>
              </a:r>
            </a:p>
          </p:txBody>
        </p:sp>
        <p:cxnSp>
          <p:nvCxnSpPr>
            <p:cNvPr id="13" name="Straight Arrow Connector 12">
              <a:extLst>
                <a:ext uri="{FF2B5EF4-FFF2-40B4-BE49-F238E27FC236}">
                  <a16:creationId xmlns:a16="http://schemas.microsoft.com/office/drawing/2014/main" id="{572AAAEA-E204-4A8E-981B-30F9F876CBAA}"/>
                </a:ext>
              </a:extLst>
            </p:cNvPr>
            <p:cNvCxnSpPr>
              <a:cxnSpLocks/>
            </p:cNvCxnSpPr>
            <p:nvPr/>
          </p:nvCxnSpPr>
          <p:spPr>
            <a:xfrm flipH="1">
              <a:off x="5781674" y="3467100"/>
              <a:ext cx="116205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834D0415-30C6-4B0B-8163-E22C9793D397}"/>
                </a:ext>
              </a:extLst>
            </p:cNvPr>
            <p:cNvSpPr txBox="1"/>
            <p:nvPr/>
          </p:nvSpPr>
          <p:spPr>
            <a:xfrm>
              <a:off x="6924674" y="3164907"/>
              <a:ext cx="2114550"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Group columns by instrument or events</a:t>
              </a:r>
            </a:p>
          </p:txBody>
        </p:sp>
      </p:grpSp>
    </p:spTree>
    <p:extLst>
      <p:ext uri="{BB962C8B-B14F-4D97-AF65-F5344CB8AC3E}">
        <p14:creationId xmlns:p14="http://schemas.microsoft.com/office/powerpoint/2010/main" val="3755205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641622-1C44-4C43-B09E-896CCECB3CDB}"/>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latin typeface="Calibri" panose="020F0502020204030204" pitchFamily="34" charset="0"/>
                <a:cs typeface="Calibri" panose="020F0502020204030204" pitchFamily="34" charset="0"/>
              </a:rPr>
              <a:t>QUESTIONS?</a:t>
            </a:r>
          </a:p>
        </p:txBody>
      </p:sp>
    </p:spTree>
    <p:extLst>
      <p:ext uri="{BB962C8B-B14F-4D97-AF65-F5344CB8AC3E}">
        <p14:creationId xmlns:p14="http://schemas.microsoft.com/office/powerpoint/2010/main" val="2804994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C23DB-976D-4D49-9533-F5295493E36C}"/>
              </a:ext>
            </a:extLst>
          </p:cNvPr>
          <p:cNvSpPr>
            <a:spLocks noGrp="1"/>
          </p:cNvSpPr>
          <p:nvPr>
            <p:ph type="title"/>
          </p:nvPr>
        </p:nvSpPr>
        <p:spPr>
          <a:xfrm>
            <a:off x="914400" y="152400"/>
            <a:ext cx="7454900" cy="914400"/>
          </a:xfrm>
        </p:spPr>
        <p:txBody>
          <a:bodyPr/>
          <a:lstStyle/>
          <a:p>
            <a:r>
              <a:rPr lang="en-US" dirty="0">
                <a:latin typeface="Calibri" panose="020F0502020204030204" pitchFamily="34" charset="0"/>
                <a:cs typeface="Calibri" panose="020F0502020204030204" pitchFamily="34" charset="0"/>
              </a:rPr>
              <a:t>Introduction and Learning Objective</a:t>
            </a:r>
          </a:p>
        </p:txBody>
      </p:sp>
      <p:sp>
        <p:nvSpPr>
          <p:cNvPr id="3" name="Content Placeholder 2">
            <a:extLst>
              <a:ext uri="{FF2B5EF4-FFF2-40B4-BE49-F238E27FC236}">
                <a16:creationId xmlns:a16="http://schemas.microsoft.com/office/drawing/2014/main" id="{74641622-1C44-4C43-B09E-896CCECB3CDB}"/>
              </a:ext>
            </a:extLst>
          </p:cNvPr>
          <p:cNvSpPr>
            <a:spLocks noGrp="1"/>
          </p:cNvSpPr>
          <p:nvPr>
            <p:ph idx="1"/>
          </p:nvPr>
        </p:nvSpPr>
        <p:spPr>
          <a:xfrm>
            <a:off x="228600" y="1295400"/>
            <a:ext cx="8763000" cy="5029200"/>
          </a:xfrm>
        </p:spPr>
        <p:txBody>
          <a:bodyPr/>
          <a:lstStyle/>
          <a:p>
            <a:r>
              <a:rPr lang="en-US" dirty="0">
                <a:latin typeface="Calibri" panose="020F0502020204030204" pitchFamily="34" charset="0"/>
                <a:cs typeface="Calibri" panose="020F0502020204030204" pitchFamily="34" charset="0"/>
              </a:rPr>
              <a:t>Recognize the optional modules available in REDCap</a:t>
            </a:r>
          </a:p>
          <a:p>
            <a:r>
              <a:rPr lang="en-US" dirty="0">
                <a:latin typeface="Calibri" panose="020F0502020204030204" pitchFamily="34" charset="0"/>
                <a:cs typeface="Calibri" panose="020F0502020204030204" pitchFamily="34" charset="0"/>
              </a:rPr>
              <a:t>Understand alerts and notifications</a:t>
            </a:r>
          </a:p>
          <a:p>
            <a:r>
              <a:rPr lang="en-US" dirty="0">
                <a:latin typeface="Calibri" panose="020F0502020204030204" pitchFamily="34" charset="0"/>
                <a:cs typeface="Calibri" panose="020F0502020204030204" pitchFamily="34" charset="0"/>
              </a:rPr>
              <a:t>Learn how to set up custom dashboard</a:t>
            </a:r>
          </a:p>
          <a:p>
            <a:r>
              <a:rPr lang="en-US" dirty="0">
                <a:latin typeface="Calibri" panose="020F0502020204030204" pitchFamily="34" charset="0"/>
                <a:cs typeface="Calibri" panose="020F0502020204030204" pitchFamily="34" charset="0"/>
              </a:rPr>
              <a:t>Learn how to use data quality module</a:t>
            </a:r>
          </a:p>
          <a:p>
            <a:r>
              <a:rPr lang="en-US" dirty="0">
                <a:latin typeface="Calibri" panose="020F0502020204030204" pitchFamily="34" charset="0"/>
                <a:cs typeface="Calibri" panose="020F0502020204030204" pitchFamily="34" charset="0"/>
              </a:rPr>
              <a:t>Demonstrate special functions for calculation and branching logics</a:t>
            </a:r>
          </a:p>
          <a:p>
            <a:r>
              <a:rPr lang="en-US" dirty="0">
                <a:latin typeface="Calibri" panose="020F0502020204030204" pitchFamily="34" charset="0"/>
                <a:cs typeface="Calibri" panose="020F0502020204030204" pitchFamily="34" charset="0"/>
              </a:rPr>
              <a:t>Understand what external modules are</a:t>
            </a: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708093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951" y="152400"/>
            <a:ext cx="7454900" cy="914400"/>
          </a:xfrm>
        </p:spPr>
        <p:txBody>
          <a:bodyPr/>
          <a:lstStyle/>
          <a:p>
            <a:r>
              <a:rPr lang="en-US" dirty="0">
                <a:latin typeface="Calibri" panose="020F0502020204030204" pitchFamily="34" charset="0"/>
                <a:cs typeface="Calibri" panose="020F0502020204030204" pitchFamily="34" charset="0"/>
              </a:rPr>
              <a:t>Data Quality Module</a:t>
            </a:r>
          </a:p>
        </p:txBody>
      </p:sp>
      <p:sp>
        <p:nvSpPr>
          <p:cNvPr id="3" name="Content Placeholder 2"/>
          <p:cNvSpPr>
            <a:spLocks noGrp="1"/>
          </p:cNvSpPr>
          <p:nvPr>
            <p:ph idx="1"/>
          </p:nvPr>
        </p:nvSpPr>
        <p:spPr>
          <a:xfrm>
            <a:off x="533401" y="1295400"/>
            <a:ext cx="8128000" cy="4813300"/>
          </a:xfrm>
        </p:spPr>
        <p:txBody>
          <a:bodyPr/>
          <a:lstStyle/>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514196C8-040E-4065-A7D8-691601C81E4F}"/>
              </a:ext>
            </a:extLst>
          </p:cNvPr>
          <p:cNvPicPr>
            <a:picLocks noChangeAspect="1"/>
          </p:cNvPicPr>
          <p:nvPr/>
        </p:nvPicPr>
        <p:blipFill>
          <a:blip r:embed="rId3"/>
          <a:stretch>
            <a:fillRect/>
          </a:stretch>
        </p:blipFill>
        <p:spPr>
          <a:xfrm>
            <a:off x="419100" y="1276350"/>
            <a:ext cx="8305800" cy="4718528"/>
          </a:xfrm>
          <a:prstGeom prst="rect">
            <a:avLst/>
          </a:prstGeom>
        </p:spPr>
      </p:pic>
    </p:spTree>
    <p:extLst>
      <p:ext uri="{BB962C8B-B14F-4D97-AF65-F5344CB8AC3E}">
        <p14:creationId xmlns:p14="http://schemas.microsoft.com/office/powerpoint/2010/main" val="4103244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Data Quality Module – Rule H Example</a:t>
            </a:r>
          </a:p>
        </p:txBody>
      </p:sp>
      <p:grpSp>
        <p:nvGrpSpPr>
          <p:cNvPr id="27" name="Group 26">
            <a:extLst>
              <a:ext uri="{FF2B5EF4-FFF2-40B4-BE49-F238E27FC236}">
                <a16:creationId xmlns:a16="http://schemas.microsoft.com/office/drawing/2014/main" id="{A96258BF-F6B6-4E90-8B39-C89C23C9B161}"/>
              </a:ext>
            </a:extLst>
          </p:cNvPr>
          <p:cNvGrpSpPr/>
          <p:nvPr/>
        </p:nvGrpSpPr>
        <p:grpSpPr>
          <a:xfrm>
            <a:off x="482599" y="1213768"/>
            <a:ext cx="7790544" cy="5123532"/>
            <a:chOff x="482599" y="1213768"/>
            <a:chExt cx="7790544" cy="5123532"/>
          </a:xfrm>
        </p:grpSpPr>
        <p:pic>
          <p:nvPicPr>
            <p:cNvPr id="15" name="Picture 14">
              <a:extLst>
                <a:ext uri="{FF2B5EF4-FFF2-40B4-BE49-F238E27FC236}">
                  <a16:creationId xmlns:a16="http://schemas.microsoft.com/office/drawing/2014/main" id="{F810F48C-4420-46F1-8475-9FEDC07B4A04}"/>
                </a:ext>
              </a:extLst>
            </p:cNvPr>
            <p:cNvPicPr>
              <a:picLocks noChangeAspect="1"/>
            </p:cNvPicPr>
            <p:nvPr/>
          </p:nvPicPr>
          <p:blipFill>
            <a:blip r:embed="rId3"/>
            <a:stretch>
              <a:fillRect/>
            </a:stretch>
          </p:blipFill>
          <p:spPr>
            <a:xfrm>
              <a:off x="1208314" y="1213768"/>
              <a:ext cx="5243287" cy="4359718"/>
            </a:xfrm>
            <a:prstGeom prst="rect">
              <a:avLst/>
            </a:prstGeom>
            <a:ln>
              <a:solidFill>
                <a:schemeClr val="tx1"/>
              </a:solidFill>
            </a:ln>
          </p:spPr>
        </p:pic>
        <p:pic>
          <p:nvPicPr>
            <p:cNvPr id="17" name="Picture 16">
              <a:extLst>
                <a:ext uri="{FF2B5EF4-FFF2-40B4-BE49-F238E27FC236}">
                  <a16:creationId xmlns:a16="http://schemas.microsoft.com/office/drawing/2014/main" id="{668D74F3-F26E-40A0-8094-338607FC91C8}"/>
                </a:ext>
              </a:extLst>
            </p:cNvPr>
            <p:cNvPicPr>
              <a:picLocks noChangeAspect="1"/>
            </p:cNvPicPr>
            <p:nvPr/>
          </p:nvPicPr>
          <p:blipFill>
            <a:blip r:embed="rId4"/>
            <a:stretch>
              <a:fillRect/>
            </a:stretch>
          </p:blipFill>
          <p:spPr>
            <a:xfrm>
              <a:off x="482599" y="5932532"/>
              <a:ext cx="7790544" cy="352336"/>
            </a:xfrm>
            <a:prstGeom prst="rect">
              <a:avLst/>
            </a:prstGeom>
            <a:ln>
              <a:solidFill>
                <a:schemeClr val="tx1"/>
              </a:solidFill>
            </a:ln>
          </p:spPr>
        </p:pic>
        <p:sp>
          <p:nvSpPr>
            <p:cNvPr id="18" name="Rectangle 17">
              <a:extLst>
                <a:ext uri="{FF2B5EF4-FFF2-40B4-BE49-F238E27FC236}">
                  <a16:creationId xmlns:a16="http://schemas.microsoft.com/office/drawing/2014/main" id="{032F25FE-DD18-428C-9D2B-76369E8703C9}"/>
                </a:ext>
              </a:extLst>
            </p:cNvPr>
            <p:cNvSpPr/>
            <p:nvPr/>
          </p:nvSpPr>
          <p:spPr>
            <a:xfrm>
              <a:off x="2971800" y="1676400"/>
              <a:ext cx="1251857" cy="32657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8CE5CFD-F580-4ADA-89A0-0A88B417DFCF}"/>
                </a:ext>
              </a:extLst>
            </p:cNvPr>
            <p:cNvSpPr/>
            <p:nvPr/>
          </p:nvSpPr>
          <p:spPr>
            <a:xfrm>
              <a:off x="6858000" y="5791200"/>
              <a:ext cx="990600" cy="5461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424F33CD-6FBD-41C3-9252-73C31503B74C}"/>
                </a:ext>
              </a:extLst>
            </p:cNvPr>
            <p:cNvCxnSpPr>
              <a:cxnSpLocks/>
              <a:stCxn id="15" idx="2"/>
            </p:cNvCxnSpPr>
            <p:nvPr/>
          </p:nvCxnSpPr>
          <p:spPr>
            <a:xfrm>
              <a:off x="3829958" y="5573486"/>
              <a:ext cx="0" cy="359046"/>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23859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59700" cy="914400"/>
          </a:xfrm>
        </p:spPr>
        <p:txBody>
          <a:bodyPr/>
          <a:lstStyle/>
          <a:p>
            <a:r>
              <a:rPr lang="en-US" dirty="0">
                <a:latin typeface="Calibri" panose="020F0502020204030204" pitchFamily="34" charset="0"/>
                <a:cs typeface="Calibri" panose="020F0502020204030204" pitchFamily="34" charset="0"/>
              </a:rPr>
              <a:t>Data Quality Module – Custom Rule Example</a:t>
            </a:r>
          </a:p>
        </p:txBody>
      </p:sp>
      <p:sp>
        <p:nvSpPr>
          <p:cNvPr id="3" name="Content Placeholder 2"/>
          <p:cNvSpPr>
            <a:spLocks noGrp="1"/>
          </p:cNvSpPr>
          <p:nvPr>
            <p:ph idx="1"/>
          </p:nvPr>
        </p:nvSpPr>
        <p:spPr>
          <a:xfrm>
            <a:off x="533401" y="1295400"/>
            <a:ext cx="8128000" cy="4813300"/>
          </a:xfrm>
        </p:spPr>
        <p:txBody>
          <a:bodyPr/>
          <a:lstStyle/>
          <a:p>
            <a:endParaRPr lang="en-US" dirty="0"/>
          </a:p>
          <a:p>
            <a:endParaRPr lang="en-US" dirty="0"/>
          </a:p>
          <a:p>
            <a:endParaRPr lang="en-US" dirty="0"/>
          </a:p>
          <a:p>
            <a:endParaRPr lang="en-US" dirty="0"/>
          </a:p>
          <a:p>
            <a:endParaRPr lang="en-US" dirty="0"/>
          </a:p>
        </p:txBody>
      </p:sp>
      <p:grpSp>
        <p:nvGrpSpPr>
          <p:cNvPr id="19" name="Group 18">
            <a:extLst>
              <a:ext uri="{FF2B5EF4-FFF2-40B4-BE49-F238E27FC236}">
                <a16:creationId xmlns:a16="http://schemas.microsoft.com/office/drawing/2014/main" id="{A2ABBB4E-C747-49B3-870F-8478CA19A355}"/>
              </a:ext>
            </a:extLst>
          </p:cNvPr>
          <p:cNvGrpSpPr/>
          <p:nvPr/>
        </p:nvGrpSpPr>
        <p:grpSpPr>
          <a:xfrm>
            <a:off x="248554" y="1249794"/>
            <a:ext cx="8646892" cy="1462415"/>
            <a:chOff x="248554" y="1249794"/>
            <a:chExt cx="8646892" cy="1462415"/>
          </a:xfrm>
        </p:grpSpPr>
        <p:pic>
          <p:nvPicPr>
            <p:cNvPr id="6" name="Picture 5">
              <a:extLst>
                <a:ext uri="{FF2B5EF4-FFF2-40B4-BE49-F238E27FC236}">
                  <a16:creationId xmlns:a16="http://schemas.microsoft.com/office/drawing/2014/main" id="{346786FA-F92E-4246-96FA-E51B6DAAB23F}"/>
                </a:ext>
              </a:extLst>
            </p:cNvPr>
            <p:cNvPicPr>
              <a:picLocks noChangeAspect="1"/>
            </p:cNvPicPr>
            <p:nvPr/>
          </p:nvPicPr>
          <p:blipFill>
            <a:blip r:embed="rId3"/>
            <a:stretch>
              <a:fillRect/>
            </a:stretch>
          </p:blipFill>
          <p:spPr>
            <a:xfrm>
              <a:off x="361046" y="1586322"/>
              <a:ext cx="8534400" cy="1125887"/>
            </a:xfrm>
            <a:prstGeom prst="rect">
              <a:avLst/>
            </a:prstGeom>
          </p:spPr>
        </p:pic>
        <p:pic>
          <p:nvPicPr>
            <p:cNvPr id="8" name="Picture 7">
              <a:extLst>
                <a:ext uri="{FF2B5EF4-FFF2-40B4-BE49-F238E27FC236}">
                  <a16:creationId xmlns:a16="http://schemas.microsoft.com/office/drawing/2014/main" id="{8AA8A531-6714-4FFD-8DE7-2296861C66F5}"/>
                </a:ext>
              </a:extLst>
            </p:cNvPr>
            <p:cNvPicPr>
              <a:picLocks noChangeAspect="1"/>
            </p:cNvPicPr>
            <p:nvPr/>
          </p:nvPicPr>
          <p:blipFill>
            <a:blip r:embed="rId4"/>
            <a:stretch>
              <a:fillRect/>
            </a:stretch>
          </p:blipFill>
          <p:spPr>
            <a:xfrm>
              <a:off x="248554" y="1249794"/>
              <a:ext cx="8614233" cy="440207"/>
            </a:xfrm>
            <a:prstGeom prst="rect">
              <a:avLst/>
            </a:prstGeom>
          </p:spPr>
        </p:pic>
      </p:grpSp>
      <p:grpSp>
        <p:nvGrpSpPr>
          <p:cNvPr id="23" name="Group 22">
            <a:extLst>
              <a:ext uri="{FF2B5EF4-FFF2-40B4-BE49-F238E27FC236}">
                <a16:creationId xmlns:a16="http://schemas.microsoft.com/office/drawing/2014/main" id="{4B5E60CE-0786-4188-929F-531D811F9BF5}"/>
              </a:ext>
            </a:extLst>
          </p:cNvPr>
          <p:cNvGrpSpPr/>
          <p:nvPr/>
        </p:nvGrpSpPr>
        <p:grpSpPr>
          <a:xfrm>
            <a:off x="361046" y="1872995"/>
            <a:ext cx="8534400" cy="4418699"/>
            <a:chOff x="361046" y="1872995"/>
            <a:chExt cx="8534400" cy="4418699"/>
          </a:xfrm>
        </p:grpSpPr>
        <p:cxnSp>
          <p:nvCxnSpPr>
            <p:cNvPr id="17" name="Straight Arrow Connector 16">
              <a:extLst>
                <a:ext uri="{FF2B5EF4-FFF2-40B4-BE49-F238E27FC236}">
                  <a16:creationId xmlns:a16="http://schemas.microsoft.com/office/drawing/2014/main" id="{AE791F1C-38D9-491D-ADDD-93E0CA3B45AF}"/>
                </a:ext>
              </a:extLst>
            </p:cNvPr>
            <p:cNvCxnSpPr>
              <a:cxnSpLocks/>
            </p:cNvCxnSpPr>
            <p:nvPr/>
          </p:nvCxnSpPr>
          <p:spPr>
            <a:xfrm flipH="1">
              <a:off x="7760488" y="1872995"/>
              <a:ext cx="918981" cy="926536"/>
            </a:xfrm>
            <a:prstGeom prst="straightConnector1">
              <a:avLst/>
            </a:prstGeom>
            <a:ln w="34925">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D4B6877F-5203-474B-8264-C5D29D229E79}"/>
                </a:ext>
              </a:extLst>
            </p:cNvPr>
            <p:cNvPicPr>
              <a:picLocks noChangeAspect="1"/>
            </p:cNvPicPr>
            <p:nvPr/>
          </p:nvPicPr>
          <p:blipFill rotWithShape="1">
            <a:blip r:embed="rId5"/>
            <a:srcRect b="21660"/>
            <a:stretch/>
          </p:blipFill>
          <p:spPr>
            <a:xfrm>
              <a:off x="361046" y="2799531"/>
              <a:ext cx="8534400" cy="3492163"/>
            </a:xfrm>
            <a:prstGeom prst="rect">
              <a:avLst/>
            </a:prstGeom>
          </p:spPr>
        </p:pic>
      </p:grpSp>
    </p:spTree>
    <p:extLst>
      <p:ext uri="{BB962C8B-B14F-4D97-AF65-F5344CB8AC3E}">
        <p14:creationId xmlns:p14="http://schemas.microsoft.com/office/powerpoint/2010/main" val="1002397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641622-1C44-4C43-B09E-896CCECB3CDB}"/>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latin typeface="Calibri" panose="020F0502020204030204" pitchFamily="34" charset="0"/>
                <a:cs typeface="Calibri" panose="020F0502020204030204" pitchFamily="34" charset="0"/>
              </a:rPr>
              <a:t>QUESTIONS?</a:t>
            </a:r>
          </a:p>
        </p:txBody>
      </p:sp>
    </p:spTree>
    <p:extLst>
      <p:ext uri="{BB962C8B-B14F-4D97-AF65-F5344CB8AC3E}">
        <p14:creationId xmlns:p14="http://schemas.microsoft.com/office/powerpoint/2010/main" val="1102101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550" y="123492"/>
            <a:ext cx="7454900" cy="914400"/>
          </a:xfrm>
        </p:spPr>
        <p:txBody>
          <a:bodyPr/>
          <a:lstStyle/>
          <a:p>
            <a:r>
              <a:rPr lang="en-US" dirty="0">
                <a:latin typeface="Calibri" panose="020F0502020204030204" pitchFamily="34" charset="0"/>
                <a:cs typeface="Calibri" panose="020F0502020204030204" pitchFamily="34" charset="0"/>
              </a:rPr>
              <a:t>Logging</a:t>
            </a:r>
          </a:p>
        </p:txBody>
      </p:sp>
      <p:sp>
        <p:nvSpPr>
          <p:cNvPr id="3" name="Content Placeholder 2"/>
          <p:cNvSpPr>
            <a:spLocks noGrp="1"/>
          </p:cNvSpPr>
          <p:nvPr>
            <p:ph idx="1"/>
          </p:nvPr>
        </p:nvSpPr>
        <p:spPr>
          <a:xfrm>
            <a:off x="676277" y="1323975"/>
            <a:ext cx="8128000" cy="4813300"/>
          </a:xfrm>
        </p:spPr>
        <p:txBody>
          <a:bodyPr/>
          <a:lstStyle/>
          <a:p>
            <a:endParaRPr lang="en-US" dirty="0"/>
          </a:p>
          <a:p>
            <a:endParaRPr lang="en-US" dirty="0"/>
          </a:p>
          <a:p>
            <a:endParaRPr lang="en-US" dirty="0"/>
          </a:p>
          <a:p>
            <a:endParaRPr lang="en-US" dirty="0"/>
          </a:p>
          <a:p>
            <a:endParaRPr lang="en-US" dirty="0"/>
          </a:p>
        </p:txBody>
      </p:sp>
      <p:pic>
        <p:nvPicPr>
          <p:cNvPr id="8" name="Picture 7" descr="Graphical user interface, text, application, email&#10;&#10;Description automatically generated">
            <a:extLst>
              <a:ext uri="{FF2B5EF4-FFF2-40B4-BE49-F238E27FC236}">
                <a16:creationId xmlns:a16="http://schemas.microsoft.com/office/drawing/2014/main" id="{887EBC60-935B-2889-EC9F-1E22CF4AFA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61" y="1181364"/>
            <a:ext cx="7924877" cy="5098522"/>
          </a:xfrm>
          <a:prstGeom prst="rect">
            <a:avLst/>
          </a:prstGeom>
        </p:spPr>
      </p:pic>
    </p:spTree>
    <p:extLst>
      <p:ext uri="{BB962C8B-B14F-4D97-AF65-F5344CB8AC3E}">
        <p14:creationId xmlns:p14="http://schemas.microsoft.com/office/powerpoint/2010/main" val="2666020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641622-1C44-4C43-B09E-896CCECB3CDB}"/>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latin typeface="Calibri" panose="020F0502020204030204" pitchFamily="34" charset="0"/>
                <a:cs typeface="Calibri" panose="020F0502020204030204" pitchFamily="34" charset="0"/>
              </a:rPr>
              <a:t>QUESTIONS?</a:t>
            </a:r>
          </a:p>
        </p:txBody>
      </p:sp>
    </p:spTree>
    <p:extLst>
      <p:ext uri="{BB962C8B-B14F-4D97-AF65-F5344CB8AC3E}">
        <p14:creationId xmlns:p14="http://schemas.microsoft.com/office/powerpoint/2010/main" val="1348650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2146"/>
            <a:ext cx="8661400" cy="914400"/>
          </a:xfrm>
        </p:spPr>
        <p:txBody>
          <a:bodyPr/>
          <a:lstStyle/>
          <a:p>
            <a:r>
              <a:rPr lang="en-US" dirty="0">
                <a:latin typeface="Calibri" panose="020F0502020204030204" pitchFamily="34" charset="0"/>
                <a:cs typeface="Calibri" panose="020F0502020204030204" pitchFamily="34" charset="0"/>
              </a:rPr>
              <a:t>Special Functions for Calculation, Branching Logic </a:t>
            </a:r>
          </a:p>
        </p:txBody>
      </p:sp>
      <p:sp>
        <p:nvSpPr>
          <p:cNvPr id="3" name="Content Placeholder 2"/>
          <p:cNvSpPr>
            <a:spLocks noGrp="1"/>
          </p:cNvSpPr>
          <p:nvPr>
            <p:ph idx="1"/>
          </p:nvPr>
        </p:nvSpPr>
        <p:spPr>
          <a:xfrm>
            <a:off x="533401" y="1295400"/>
            <a:ext cx="8128000" cy="4813300"/>
          </a:xfrm>
        </p:spPr>
        <p:txBody>
          <a:bodyPr/>
          <a:lstStyle/>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68F560AF-0489-4EB8-8730-678BCCAED101}"/>
              </a:ext>
            </a:extLst>
          </p:cNvPr>
          <p:cNvPicPr>
            <a:picLocks noChangeAspect="1"/>
          </p:cNvPicPr>
          <p:nvPr/>
        </p:nvPicPr>
        <p:blipFill>
          <a:blip r:embed="rId3"/>
          <a:stretch>
            <a:fillRect/>
          </a:stretch>
        </p:blipFill>
        <p:spPr>
          <a:xfrm>
            <a:off x="228600" y="1415975"/>
            <a:ext cx="7543800" cy="4971579"/>
          </a:xfrm>
          <a:prstGeom prst="rect">
            <a:avLst/>
          </a:prstGeom>
        </p:spPr>
      </p:pic>
      <p:pic>
        <p:nvPicPr>
          <p:cNvPr id="7" name="Picture 6">
            <a:extLst>
              <a:ext uri="{FF2B5EF4-FFF2-40B4-BE49-F238E27FC236}">
                <a16:creationId xmlns:a16="http://schemas.microsoft.com/office/drawing/2014/main" id="{F8531F97-7B36-4A34-B5FB-E679F7AA7F65}"/>
              </a:ext>
            </a:extLst>
          </p:cNvPr>
          <p:cNvPicPr>
            <a:picLocks noChangeAspect="1"/>
          </p:cNvPicPr>
          <p:nvPr/>
        </p:nvPicPr>
        <p:blipFill>
          <a:blip r:embed="rId4"/>
          <a:stretch>
            <a:fillRect/>
          </a:stretch>
        </p:blipFill>
        <p:spPr>
          <a:xfrm>
            <a:off x="228600" y="1153860"/>
            <a:ext cx="1438275" cy="314325"/>
          </a:xfrm>
          <a:prstGeom prst="rect">
            <a:avLst/>
          </a:prstGeom>
        </p:spPr>
      </p:pic>
    </p:spTree>
    <p:extLst>
      <p:ext uri="{BB962C8B-B14F-4D97-AF65-F5344CB8AC3E}">
        <p14:creationId xmlns:p14="http://schemas.microsoft.com/office/powerpoint/2010/main" val="2480814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2146"/>
            <a:ext cx="8661400" cy="914400"/>
          </a:xfrm>
        </p:spPr>
        <p:txBody>
          <a:bodyPr/>
          <a:lstStyle/>
          <a:p>
            <a:r>
              <a:rPr lang="en-US" dirty="0">
                <a:latin typeface="Calibri" panose="020F0502020204030204" pitchFamily="34" charset="0"/>
                <a:cs typeface="Calibri" panose="020F0502020204030204" pitchFamily="34" charset="0"/>
              </a:rPr>
              <a:t>Special Functions for Calculation, Branching Logic </a:t>
            </a:r>
          </a:p>
        </p:txBody>
      </p:sp>
      <p:sp>
        <p:nvSpPr>
          <p:cNvPr id="3" name="Content Placeholder 2"/>
          <p:cNvSpPr>
            <a:spLocks noGrp="1"/>
          </p:cNvSpPr>
          <p:nvPr>
            <p:ph idx="1"/>
          </p:nvPr>
        </p:nvSpPr>
        <p:spPr>
          <a:xfrm>
            <a:off x="533401" y="1295400"/>
            <a:ext cx="8128000" cy="4813300"/>
          </a:xfrm>
        </p:spPr>
        <p:txBody>
          <a:bodyPr/>
          <a:lstStyle/>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01697EEA-CE7B-41FA-A68D-496CEA2B7AAF}"/>
              </a:ext>
            </a:extLst>
          </p:cNvPr>
          <p:cNvPicPr>
            <a:picLocks noChangeAspect="1"/>
          </p:cNvPicPr>
          <p:nvPr/>
        </p:nvPicPr>
        <p:blipFill>
          <a:blip r:embed="rId3"/>
          <a:stretch>
            <a:fillRect/>
          </a:stretch>
        </p:blipFill>
        <p:spPr>
          <a:xfrm>
            <a:off x="152400" y="2473828"/>
            <a:ext cx="8737600" cy="2680195"/>
          </a:xfrm>
          <a:prstGeom prst="rect">
            <a:avLst/>
          </a:prstGeom>
        </p:spPr>
      </p:pic>
      <p:sp>
        <p:nvSpPr>
          <p:cNvPr id="6" name="TextBox 5">
            <a:extLst>
              <a:ext uri="{FF2B5EF4-FFF2-40B4-BE49-F238E27FC236}">
                <a16:creationId xmlns:a16="http://schemas.microsoft.com/office/drawing/2014/main" id="{5A22CA36-E07C-4DAA-B4A2-776E4865108D}"/>
              </a:ext>
            </a:extLst>
          </p:cNvPr>
          <p:cNvSpPr txBox="1"/>
          <p:nvPr/>
        </p:nvSpPr>
        <p:spPr>
          <a:xfrm>
            <a:off x="304800" y="1524000"/>
            <a:ext cx="426720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Most popular functions:</a:t>
            </a:r>
          </a:p>
        </p:txBody>
      </p:sp>
    </p:spTree>
    <p:extLst>
      <p:ext uri="{BB962C8B-B14F-4D97-AF65-F5344CB8AC3E}">
        <p14:creationId xmlns:p14="http://schemas.microsoft.com/office/powerpoint/2010/main" val="2660362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2146"/>
            <a:ext cx="8661400" cy="914400"/>
          </a:xfrm>
        </p:spPr>
        <p:txBody>
          <a:bodyPr/>
          <a:lstStyle/>
          <a:p>
            <a:r>
              <a:rPr lang="en-US" dirty="0">
                <a:latin typeface="Calibri" panose="020F0502020204030204" pitchFamily="34" charset="0"/>
                <a:cs typeface="Calibri" panose="020F0502020204030204" pitchFamily="34" charset="0"/>
              </a:rPr>
              <a:t>Examples – If/Then/Else</a:t>
            </a:r>
          </a:p>
        </p:txBody>
      </p:sp>
      <p:sp>
        <p:nvSpPr>
          <p:cNvPr id="3" name="Content Placeholder 2"/>
          <p:cNvSpPr>
            <a:spLocks noGrp="1"/>
          </p:cNvSpPr>
          <p:nvPr>
            <p:ph idx="1"/>
          </p:nvPr>
        </p:nvSpPr>
        <p:spPr>
          <a:xfrm>
            <a:off x="72986" y="1255058"/>
            <a:ext cx="8585201" cy="4813300"/>
          </a:xfrm>
        </p:spPr>
        <p:txBody>
          <a:bodyPr/>
          <a:lstStyle/>
          <a:p>
            <a:r>
              <a:rPr lang="en-US" sz="2800" dirty="0">
                <a:latin typeface="Calibri" panose="020F0502020204030204" pitchFamily="34" charset="0"/>
                <a:cs typeface="Calibri" panose="020F0502020204030204" pitchFamily="34" charset="0"/>
              </a:rPr>
              <a:t>Eligibility calculation</a:t>
            </a:r>
          </a:p>
          <a:p>
            <a:pPr lvl="1"/>
            <a:r>
              <a:rPr lang="en-US" sz="2400" dirty="0">
                <a:solidFill>
                  <a:srgbClr val="000000"/>
                </a:solidFill>
                <a:effectLst/>
                <a:latin typeface="Calibri" panose="020F0502020204030204" pitchFamily="34" charset="0"/>
                <a:cs typeface="Calibri" panose="020F0502020204030204" pitchFamily="34" charset="0"/>
              </a:rPr>
              <a:t>Initial Eligibility    </a:t>
            </a:r>
            <a:r>
              <a:rPr lang="en-US" sz="2400" dirty="0">
                <a:solidFill>
                  <a:srgbClr val="FF0000"/>
                </a:solidFill>
                <a:effectLst/>
                <a:latin typeface="Calibri" panose="020F0502020204030204" pitchFamily="34" charset="0"/>
                <a:cs typeface="Calibri" panose="020F0502020204030204" pitchFamily="34" charset="0"/>
              </a:rPr>
              <a:t>(1=Eligible, 0=Ineligible)</a:t>
            </a:r>
          </a:p>
          <a:p>
            <a:pPr marL="857250" lvl="2" indent="0">
              <a:buNone/>
            </a:pPr>
            <a:r>
              <a:rPr lang="en-US" dirty="0">
                <a:latin typeface="Calibri" panose="020F0502020204030204" pitchFamily="34" charset="0"/>
                <a:cs typeface="Calibri" panose="020F0502020204030204" pitchFamily="34" charset="0"/>
              </a:rPr>
              <a:t>if([inclu1]='1' and [inclu2]='1' and [inclu3]='1' and [inclu4]='1' and [exclu1]='0' and ([exclu2]='0' or [exclu2]='2') and [exclu3]='0' and [exclu4]='0' and [exclu5]='0' and  [exclu6]='0' and [exclu7]='0', 1, 0)</a:t>
            </a:r>
          </a:p>
          <a:p>
            <a:pPr marL="0" indent="0">
              <a:buNone/>
            </a:pPr>
            <a:endParaRPr lang="en-US" sz="24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Change text of field label based on event</a:t>
            </a:r>
          </a:p>
          <a:p>
            <a:pPr lvl="1"/>
            <a:r>
              <a:rPr lang="en-US" sz="2400" dirty="0">
                <a:latin typeface="Calibri" panose="020F0502020204030204" pitchFamily="34" charset="0"/>
                <a:cs typeface="Calibri" panose="020F0502020204030204" pitchFamily="34" charset="0"/>
              </a:rPr>
              <a:t>@CALCTEXT(if([event-name]='baseline_arm_1','your </a:t>
            </a:r>
            <a:r>
              <a:rPr lang="en-US" sz="2400" dirty="0" err="1">
                <a:latin typeface="Calibri" panose="020F0502020204030204" pitchFamily="34" charset="0"/>
                <a:cs typeface="Calibri" panose="020F0502020204030204" pitchFamily="34" charset="0"/>
              </a:rPr>
              <a:t>life','the</a:t>
            </a:r>
            <a:r>
              <a:rPr lang="en-US" sz="2400" dirty="0">
                <a:latin typeface="Calibri" panose="020F0502020204030204" pitchFamily="34" charset="0"/>
                <a:cs typeface="Calibri" panose="020F0502020204030204" pitchFamily="34" charset="0"/>
              </a:rPr>
              <a:t> last month’))</a:t>
            </a:r>
          </a:p>
          <a:p>
            <a:pPr marL="457200" lvl="1" indent="0">
              <a:buNone/>
            </a:pPr>
            <a:endParaRPr lang="en-US" sz="2400" dirty="0">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C1DF6F4A-C867-4088-96F6-878FE8FF3E11}"/>
              </a:ext>
            </a:extLst>
          </p:cNvPr>
          <p:cNvGrpSpPr/>
          <p:nvPr/>
        </p:nvGrpSpPr>
        <p:grpSpPr>
          <a:xfrm>
            <a:off x="304799" y="5237162"/>
            <a:ext cx="7610224" cy="581134"/>
            <a:chOff x="304800" y="3457850"/>
            <a:chExt cx="7610224" cy="581134"/>
          </a:xfrm>
        </p:grpSpPr>
        <p:pic>
          <p:nvPicPr>
            <p:cNvPr id="5" name="Picture 4">
              <a:extLst>
                <a:ext uri="{FF2B5EF4-FFF2-40B4-BE49-F238E27FC236}">
                  <a16:creationId xmlns:a16="http://schemas.microsoft.com/office/drawing/2014/main" id="{5B7863B4-E861-4C82-9C6F-73A049720179}"/>
                </a:ext>
              </a:extLst>
            </p:cNvPr>
            <p:cNvPicPr>
              <a:picLocks noChangeAspect="1"/>
            </p:cNvPicPr>
            <p:nvPr/>
          </p:nvPicPr>
          <p:blipFill>
            <a:blip r:embed="rId3"/>
            <a:stretch>
              <a:fillRect/>
            </a:stretch>
          </p:blipFill>
          <p:spPr>
            <a:xfrm>
              <a:off x="304800" y="3499562"/>
              <a:ext cx="7610224" cy="539422"/>
            </a:xfrm>
            <a:prstGeom prst="rect">
              <a:avLst/>
            </a:prstGeom>
          </p:spPr>
        </p:pic>
        <p:sp>
          <p:nvSpPr>
            <p:cNvPr id="6" name="Rectangle 5">
              <a:extLst>
                <a:ext uri="{FF2B5EF4-FFF2-40B4-BE49-F238E27FC236}">
                  <a16:creationId xmlns:a16="http://schemas.microsoft.com/office/drawing/2014/main" id="{E3D2ACE3-6218-4DC9-8896-ECC2C2575FC2}"/>
                </a:ext>
              </a:extLst>
            </p:cNvPr>
            <p:cNvSpPr/>
            <p:nvPr/>
          </p:nvSpPr>
          <p:spPr>
            <a:xfrm>
              <a:off x="2819400" y="3457850"/>
              <a:ext cx="1028700" cy="50455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E1296CFA-4C90-4FA0-9080-E012A59DBBD9}"/>
              </a:ext>
            </a:extLst>
          </p:cNvPr>
          <p:cNvGrpSpPr/>
          <p:nvPr/>
        </p:nvGrpSpPr>
        <p:grpSpPr>
          <a:xfrm>
            <a:off x="430777" y="5818296"/>
            <a:ext cx="7358269" cy="581135"/>
            <a:chOff x="457199" y="4942583"/>
            <a:chExt cx="7358269" cy="581135"/>
          </a:xfrm>
        </p:grpSpPr>
        <p:pic>
          <p:nvPicPr>
            <p:cNvPr id="8" name="Picture 7">
              <a:extLst>
                <a:ext uri="{FF2B5EF4-FFF2-40B4-BE49-F238E27FC236}">
                  <a16:creationId xmlns:a16="http://schemas.microsoft.com/office/drawing/2014/main" id="{ACED2F55-AA70-4E29-9560-68A518E14923}"/>
                </a:ext>
              </a:extLst>
            </p:cNvPr>
            <p:cNvPicPr>
              <a:picLocks noChangeAspect="1"/>
            </p:cNvPicPr>
            <p:nvPr/>
          </p:nvPicPr>
          <p:blipFill>
            <a:blip r:embed="rId4"/>
            <a:stretch>
              <a:fillRect/>
            </a:stretch>
          </p:blipFill>
          <p:spPr>
            <a:xfrm>
              <a:off x="457199" y="4984296"/>
              <a:ext cx="7358269" cy="539422"/>
            </a:xfrm>
            <a:prstGeom prst="rect">
              <a:avLst/>
            </a:prstGeom>
          </p:spPr>
        </p:pic>
        <p:sp>
          <p:nvSpPr>
            <p:cNvPr id="9" name="Rectangle 8">
              <a:extLst>
                <a:ext uri="{FF2B5EF4-FFF2-40B4-BE49-F238E27FC236}">
                  <a16:creationId xmlns:a16="http://schemas.microsoft.com/office/drawing/2014/main" id="{AEA94538-B6D9-45B8-AB1D-2DAF81930561}"/>
                </a:ext>
              </a:extLst>
            </p:cNvPr>
            <p:cNvSpPr/>
            <p:nvPr/>
          </p:nvSpPr>
          <p:spPr>
            <a:xfrm>
              <a:off x="2743200" y="4942583"/>
              <a:ext cx="1752600" cy="53942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09063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2146"/>
            <a:ext cx="8661400" cy="914400"/>
          </a:xfrm>
        </p:spPr>
        <p:txBody>
          <a:bodyPr/>
          <a:lstStyle/>
          <a:p>
            <a:r>
              <a:rPr lang="en-US" dirty="0">
                <a:latin typeface="Calibri" panose="020F0502020204030204" pitchFamily="34" charset="0"/>
                <a:cs typeface="Calibri" panose="020F0502020204030204" pitchFamily="34" charset="0"/>
              </a:rPr>
              <a:t>Examples – </a:t>
            </a:r>
            <a:r>
              <a:rPr lang="en-US" dirty="0" err="1">
                <a:latin typeface="Calibri" panose="020F0502020204030204" pitchFamily="34" charset="0"/>
                <a:cs typeface="Calibri" panose="020F0502020204030204" pitchFamily="34" charset="0"/>
              </a:rPr>
              <a:t>DateDiff</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6200" y="1295400"/>
            <a:ext cx="8585201" cy="4813300"/>
          </a:xfrm>
        </p:spPr>
        <p:txBody>
          <a:bodyPr/>
          <a:lstStyle/>
          <a:p>
            <a:r>
              <a:rPr lang="en-US" sz="2400" dirty="0">
                <a:latin typeface="Calibri" panose="020F0502020204030204" pitchFamily="34" charset="0"/>
                <a:cs typeface="Calibri" panose="020F0502020204030204" pitchFamily="34" charset="0"/>
              </a:rPr>
              <a:t>Age at Enrollment</a:t>
            </a:r>
          </a:p>
          <a:p>
            <a:pPr lvl="1"/>
            <a:r>
              <a:rPr lang="en-US" sz="2400" dirty="0" err="1">
                <a:latin typeface="Calibri" panose="020F0502020204030204" pitchFamily="34" charset="0"/>
                <a:cs typeface="Calibri" panose="020F0502020204030204" pitchFamily="34" charset="0"/>
              </a:rPr>
              <a:t>rounddown</a:t>
            </a: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datediff</a:t>
            </a:r>
            <a:r>
              <a:rPr lang="en-US" sz="2400" dirty="0">
                <a:latin typeface="Calibri" panose="020F0502020204030204" pitchFamily="34" charset="0"/>
                <a:cs typeface="Calibri" panose="020F0502020204030204" pitchFamily="34" charset="0"/>
              </a:rPr>
              <a:t>([dob],[</a:t>
            </a:r>
            <a:r>
              <a:rPr lang="en-US" sz="2400" dirty="0" err="1">
                <a:latin typeface="Calibri" panose="020F0502020204030204" pitchFamily="34" charset="0"/>
                <a:cs typeface="Calibri" panose="020F0502020204030204" pitchFamily="34" charset="0"/>
              </a:rPr>
              <a:t>enroll_date</a:t>
            </a:r>
            <a:r>
              <a:rPr lang="en-US" sz="2400" dirty="0">
                <a:latin typeface="Calibri" panose="020F0502020204030204" pitchFamily="34" charset="0"/>
                <a:cs typeface="Calibri" panose="020F0502020204030204" pitchFamily="34" charset="0"/>
              </a:rPr>
              <a:t>], 'y'),0)</a:t>
            </a:r>
          </a:p>
          <a:p>
            <a:pPr marL="457200" lvl="1" indent="0">
              <a:buNone/>
            </a:pP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Number of weeks from MAT start date</a:t>
            </a:r>
          </a:p>
          <a:p>
            <a:pPr lvl="1"/>
            <a:r>
              <a:rPr lang="en-US" sz="2400" dirty="0">
                <a:latin typeface="Calibri" panose="020F0502020204030204" pitchFamily="34" charset="0"/>
                <a:cs typeface="Calibri" panose="020F0502020204030204" pitchFamily="34" charset="0"/>
              </a:rPr>
              <a:t>round(((</a:t>
            </a:r>
            <a:r>
              <a:rPr lang="en-US" sz="2400" dirty="0" err="1">
                <a:latin typeface="Calibri" panose="020F0502020204030204" pitchFamily="34" charset="0"/>
                <a:cs typeface="Calibri" panose="020F0502020204030204" pitchFamily="34" charset="0"/>
              </a:rPr>
              <a:t>datediff</a:t>
            </a: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scrn_mat_start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call_date</a:t>
            </a:r>
            <a:r>
              <a:rPr lang="en-US" sz="2400" dirty="0">
                <a:latin typeface="Calibri" panose="020F0502020204030204" pitchFamily="34" charset="0"/>
                <a:cs typeface="Calibri" panose="020F0502020204030204" pitchFamily="34" charset="0"/>
              </a:rPr>
              <a:t>], 'd'))/7),1)</a:t>
            </a:r>
          </a:p>
          <a:p>
            <a:pPr marL="457200" lvl="1" indent="0">
              <a:buNone/>
            </a:pP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Branching logic to show warning</a:t>
            </a:r>
          </a:p>
          <a:p>
            <a:pPr lvl="1"/>
            <a:r>
              <a:rPr lang="en-US" sz="2400" dirty="0" err="1">
                <a:latin typeface="Calibri" panose="020F0502020204030204" pitchFamily="34" charset="0"/>
                <a:cs typeface="Calibri" panose="020F0502020204030204" pitchFamily="34" charset="0"/>
              </a:rPr>
              <a:t>datediff</a:t>
            </a:r>
            <a:r>
              <a:rPr lang="en-US" sz="2400" dirty="0">
                <a:latin typeface="Calibri" panose="020F0502020204030204" pitchFamily="34" charset="0"/>
                <a:cs typeface="Calibri" panose="020F0502020204030204" pitchFamily="34" charset="0"/>
              </a:rPr>
              <a:t>([medical_abstractio_arm_1][</a:t>
            </a:r>
            <a:r>
              <a:rPr lang="en-US" sz="2400" dirty="0" err="1">
                <a:latin typeface="Calibri" panose="020F0502020204030204" pitchFamily="34" charset="0"/>
                <a:cs typeface="Calibri" panose="020F0502020204030204" pitchFamily="34" charset="0"/>
              </a:rPr>
              <a:t>hosp_discharge</a:t>
            </a:r>
            <a:r>
              <a:rPr lang="en-US" sz="2400" dirty="0">
                <a:latin typeface="Calibri" panose="020F0502020204030204" pitchFamily="34" charset="0"/>
                <a:cs typeface="Calibri" panose="020F0502020204030204" pitchFamily="34" charset="0"/>
              </a:rPr>
              <a:t>], [admitdate1], "d", true)&lt;1 or </a:t>
            </a:r>
            <a:r>
              <a:rPr lang="en-US" sz="2400" dirty="0" err="1">
                <a:latin typeface="Calibri" panose="020F0502020204030204" pitchFamily="34" charset="0"/>
                <a:cs typeface="Calibri" panose="020F0502020204030204" pitchFamily="34" charset="0"/>
              </a:rPr>
              <a:t>datediff</a:t>
            </a:r>
            <a:r>
              <a:rPr lang="en-US" sz="2400" dirty="0">
                <a:latin typeface="Calibri" panose="020F0502020204030204" pitchFamily="34" charset="0"/>
                <a:cs typeface="Calibri" panose="020F0502020204030204" pitchFamily="34" charset="0"/>
              </a:rPr>
              <a:t>([medical_abstractio_arm_1][</a:t>
            </a:r>
            <a:r>
              <a:rPr lang="en-US" sz="2400" dirty="0" err="1">
                <a:latin typeface="Calibri" panose="020F0502020204030204" pitchFamily="34" charset="0"/>
                <a:cs typeface="Calibri" panose="020F0502020204030204" pitchFamily="34" charset="0"/>
              </a:rPr>
              <a:t>hosp_discharge</a:t>
            </a:r>
            <a:r>
              <a:rPr lang="en-US" sz="2400" dirty="0">
                <a:latin typeface="Calibri" panose="020F0502020204030204" pitchFamily="34" charset="0"/>
                <a:cs typeface="Calibri" panose="020F0502020204030204" pitchFamily="34" charset="0"/>
              </a:rPr>
              <a:t>], [admitdate1], "d", true)&gt;180</a:t>
            </a:r>
          </a:p>
          <a:p>
            <a:endParaRPr lang="en-US" sz="28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630B7377-D914-4741-A795-27A7E974CA94}"/>
              </a:ext>
            </a:extLst>
          </p:cNvPr>
          <p:cNvPicPr>
            <a:picLocks noChangeAspect="1"/>
          </p:cNvPicPr>
          <p:nvPr/>
        </p:nvPicPr>
        <p:blipFill>
          <a:blip r:embed="rId3"/>
          <a:stretch>
            <a:fillRect/>
          </a:stretch>
        </p:blipFill>
        <p:spPr>
          <a:xfrm>
            <a:off x="260350" y="5766419"/>
            <a:ext cx="8629650" cy="676275"/>
          </a:xfrm>
          <a:prstGeom prst="rect">
            <a:avLst/>
          </a:prstGeom>
        </p:spPr>
      </p:pic>
    </p:spTree>
    <p:extLst>
      <p:ext uri="{BB962C8B-B14F-4D97-AF65-F5344CB8AC3E}">
        <p14:creationId xmlns:p14="http://schemas.microsoft.com/office/powerpoint/2010/main" val="61190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REDCap Optional Modules and Customizations</a:t>
            </a:r>
          </a:p>
        </p:txBody>
      </p:sp>
      <p:sp>
        <p:nvSpPr>
          <p:cNvPr id="3" name="Content Placeholder 2"/>
          <p:cNvSpPr>
            <a:spLocks noGrp="1"/>
          </p:cNvSpPr>
          <p:nvPr>
            <p:ph idx="1"/>
          </p:nvPr>
        </p:nvSpPr>
        <p:spPr>
          <a:xfrm>
            <a:off x="533401" y="1295400"/>
            <a:ext cx="8128000" cy="4813300"/>
          </a:xfrm>
        </p:spPr>
        <p:txBody>
          <a:bodyPr/>
          <a:lstStyle/>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3"/>
          <a:stretch>
            <a:fillRect/>
          </a:stretch>
        </p:blipFill>
        <p:spPr>
          <a:xfrm>
            <a:off x="1752600" y="1253541"/>
            <a:ext cx="5257800" cy="1683917"/>
          </a:xfrm>
          <a:prstGeom prst="rect">
            <a:avLst/>
          </a:prstGeom>
        </p:spPr>
      </p:pic>
      <p:sp>
        <p:nvSpPr>
          <p:cNvPr id="5" name="TextBox 4"/>
          <p:cNvSpPr txBox="1"/>
          <p:nvPr/>
        </p:nvSpPr>
        <p:spPr>
          <a:xfrm>
            <a:off x="266699" y="2917979"/>
            <a:ext cx="8610601" cy="3785652"/>
          </a:xfrm>
          <a:prstGeom prst="rect">
            <a:avLst/>
          </a:prstGeom>
          <a:noFill/>
        </p:spPr>
        <p:txBody>
          <a:bodyPr wrap="square" rtlCol="0">
            <a:spAutoFit/>
          </a:bodyPr>
          <a:lstStyle/>
          <a:p>
            <a:r>
              <a:rPr lang="en-US" sz="2000" u="sng" dirty="0">
                <a:latin typeface="Calibri" panose="020F0502020204030204" pitchFamily="34" charset="0"/>
                <a:cs typeface="Calibri" panose="020F0502020204030204" pitchFamily="34" charset="0"/>
              </a:rPr>
              <a:t>Other additional customizations</a:t>
            </a:r>
            <a:r>
              <a:rPr lang="en-US" sz="2000" dirty="0">
                <a:latin typeface="Calibri" panose="020F0502020204030204" pitchFamily="34" charset="0"/>
                <a:cs typeface="Calibri" panose="020F0502020204030204" pitchFamily="34" charset="0"/>
              </a:rPr>
              <a:t>:</a:t>
            </a:r>
          </a:p>
          <a:p>
            <a:pPr marL="457200" indent="-457200">
              <a:buFont typeface="+mj-lt"/>
              <a:buAutoNum type="arabicPeriod"/>
              <a:defRPr/>
            </a:pPr>
            <a:r>
              <a:rPr lang="en-US" sz="2000" dirty="0">
                <a:latin typeface="Calibri" panose="020F0502020204030204" pitchFamily="34" charset="0"/>
                <a:cs typeface="Calibri" panose="020F0502020204030204" pitchFamily="34" charset="0"/>
              </a:rPr>
              <a:t>Set a custom record label</a:t>
            </a:r>
          </a:p>
          <a:p>
            <a:pPr marL="457200" indent="-457200">
              <a:buFont typeface="+mj-lt"/>
              <a:buAutoNum type="arabicPeriod"/>
              <a:defRPr/>
            </a:pPr>
            <a:r>
              <a:rPr lang="en-US" sz="2000" dirty="0">
                <a:latin typeface="Calibri" panose="020F0502020204030204" pitchFamily="34" charset="0"/>
                <a:cs typeface="Calibri" panose="020F0502020204030204" pitchFamily="34" charset="0"/>
              </a:rPr>
              <a:t>Define a secondary unique field</a:t>
            </a:r>
          </a:p>
          <a:p>
            <a:pPr marL="457200" indent="-457200">
              <a:buFont typeface="+mj-lt"/>
              <a:buAutoNum type="arabicPeriod"/>
              <a:defRPr/>
            </a:pPr>
            <a:r>
              <a:rPr lang="en-US" sz="2000" dirty="0">
                <a:latin typeface="Calibri" panose="020F0502020204030204" pitchFamily="34" charset="0"/>
                <a:cs typeface="Calibri" panose="020F0502020204030204" pitchFamily="34" charset="0"/>
              </a:rPr>
              <a:t>Order the records by another field</a:t>
            </a:r>
          </a:p>
          <a:p>
            <a:pPr marL="457200" indent="-457200">
              <a:buFont typeface="+mj-lt"/>
              <a:buAutoNum type="arabicPeriod"/>
              <a:defRPr/>
            </a:pPr>
            <a:r>
              <a:rPr lang="en-US" sz="2000" dirty="0">
                <a:latin typeface="Calibri" panose="020F0502020204030204" pitchFamily="34" charset="0"/>
                <a:cs typeface="Calibri" panose="020F0502020204030204" pitchFamily="34" charset="0"/>
              </a:rPr>
              <a:t>Enable the Field Comment Log or Data Resolution Workflow (Data Queries)</a:t>
            </a:r>
          </a:p>
          <a:p>
            <a:pPr marL="457200" indent="-457200">
              <a:buFont typeface="+mj-lt"/>
              <a:buAutoNum type="arabicPeriod"/>
              <a:defRPr/>
            </a:pPr>
            <a:r>
              <a:rPr lang="en-US" sz="2000" dirty="0">
                <a:latin typeface="Calibri" panose="020F0502020204030204" pitchFamily="34" charset="0"/>
                <a:cs typeface="Calibri" panose="020F0502020204030204" pitchFamily="34" charset="0"/>
              </a:rPr>
              <a:t>PDF Customization</a:t>
            </a:r>
          </a:p>
          <a:p>
            <a:pPr marL="457200" indent="-457200">
              <a:buFont typeface="+mj-lt"/>
              <a:buAutoNum type="arabicPeriod"/>
              <a:defRPr/>
            </a:pPr>
            <a:r>
              <a:rPr lang="en-US" sz="2000" dirty="0">
                <a:latin typeface="Calibri" panose="020F0502020204030204" pitchFamily="34" charset="0"/>
                <a:cs typeface="Calibri" panose="020F0502020204030204" pitchFamily="34" charset="0"/>
              </a:rPr>
              <a:t>Set up Missing Data Codes</a:t>
            </a:r>
          </a:p>
          <a:p>
            <a:pPr marL="457200" indent="-457200">
              <a:buFont typeface="+mj-lt"/>
              <a:buAutoNum type="arabicPeriod"/>
              <a:defRPr/>
            </a:pPr>
            <a:r>
              <a:rPr lang="en-US" sz="2000" dirty="0">
                <a:latin typeface="Calibri" panose="020F0502020204030204" pitchFamily="34" charset="0"/>
                <a:cs typeface="Calibri" panose="020F0502020204030204" pitchFamily="34" charset="0"/>
              </a:rPr>
              <a:t>Enable the Data History widget for all data collection instruments</a:t>
            </a:r>
          </a:p>
          <a:p>
            <a:pPr marL="457200" indent="-457200">
              <a:buFont typeface="+mj-lt"/>
              <a:buAutoNum type="arabicPeriod"/>
              <a:defRPr/>
            </a:pPr>
            <a:r>
              <a:rPr lang="en-US" sz="2000" dirty="0">
                <a:latin typeface="Calibri" panose="020F0502020204030204" pitchFamily="34" charset="0"/>
                <a:cs typeface="Calibri" panose="020F0502020204030204" pitchFamily="34" charset="0"/>
              </a:rPr>
              <a:t>Enable the File Version History for 'File Upload' fields</a:t>
            </a:r>
          </a:p>
          <a:p>
            <a:pPr marL="457200" indent="-457200">
              <a:buFont typeface="+mj-lt"/>
              <a:buAutoNum type="arabicPeriod"/>
              <a:defRPr/>
            </a:pPr>
            <a:r>
              <a:rPr lang="en-US" sz="2000" dirty="0">
                <a:latin typeface="Calibri" panose="020F0502020204030204" pitchFamily="34" charset="0"/>
                <a:cs typeface="Calibri" panose="020F0502020204030204" pitchFamily="34" charset="0"/>
              </a:rPr>
              <a:t>Display the Today/Now button for all date and time fields on forms/surveys</a:t>
            </a:r>
          </a:p>
          <a:p>
            <a:pPr marL="457200" indent="-457200">
              <a:buFont typeface="+mj-lt"/>
              <a:buAutoNum type="arabicPeriod"/>
              <a:defRPr/>
            </a:pPr>
            <a:r>
              <a:rPr lang="en-US" sz="2000" dirty="0">
                <a:latin typeface="Calibri" panose="020F0502020204030204" pitchFamily="34" charset="0"/>
                <a:cs typeface="Calibri" panose="020F0502020204030204" pitchFamily="34" charset="0"/>
              </a:rPr>
              <a:t>Require a 'reason' when making changes to existing records</a:t>
            </a:r>
          </a:p>
          <a:p>
            <a:pPr marL="28575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3109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641622-1C44-4C43-B09E-896CCECB3CDB}"/>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latin typeface="Calibri" panose="020F0502020204030204" pitchFamily="34" charset="0"/>
                <a:cs typeface="Calibri" panose="020F0502020204030204" pitchFamily="34" charset="0"/>
              </a:rPr>
              <a:t>QUESTIONS?</a:t>
            </a:r>
          </a:p>
        </p:txBody>
      </p:sp>
    </p:spTree>
    <p:extLst>
      <p:ext uri="{BB962C8B-B14F-4D97-AF65-F5344CB8AC3E}">
        <p14:creationId xmlns:p14="http://schemas.microsoft.com/office/powerpoint/2010/main" val="1691203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8D3C-496E-4974-9C7C-E3F3D26DC5D6}"/>
              </a:ext>
            </a:extLst>
          </p:cNvPr>
          <p:cNvSpPr>
            <a:spLocks noGrp="1"/>
          </p:cNvSpPr>
          <p:nvPr>
            <p:ph type="title"/>
          </p:nvPr>
        </p:nvSpPr>
        <p:spPr>
          <a:xfrm>
            <a:off x="844550" y="152400"/>
            <a:ext cx="7454900" cy="914400"/>
          </a:xfrm>
        </p:spPr>
        <p:txBody>
          <a:bodyPr/>
          <a:lstStyle/>
          <a:p>
            <a:r>
              <a:rPr lang="en-US" dirty="0">
                <a:latin typeface="Calibri" panose="020F0502020204030204" pitchFamily="34" charset="0"/>
                <a:cs typeface="Calibri" panose="020F0502020204030204" pitchFamily="34" charset="0"/>
              </a:rPr>
              <a:t>External Modules (EMs)</a:t>
            </a:r>
          </a:p>
        </p:txBody>
      </p:sp>
      <p:sp>
        <p:nvSpPr>
          <p:cNvPr id="3" name="Content Placeholder 2">
            <a:extLst>
              <a:ext uri="{FF2B5EF4-FFF2-40B4-BE49-F238E27FC236}">
                <a16:creationId xmlns:a16="http://schemas.microsoft.com/office/drawing/2014/main" id="{E0BDA522-0175-4E9A-94C9-98C7054E3788}"/>
              </a:ext>
            </a:extLst>
          </p:cNvPr>
          <p:cNvSpPr>
            <a:spLocks noGrp="1"/>
          </p:cNvSpPr>
          <p:nvPr>
            <p:ph idx="1"/>
          </p:nvPr>
        </p:nvSpPr>
        <p:spPr>
          <a:xfrm>
            <a:off x="171680" y="1588054"/>
            <a:ext cx="4353498" cy="4737100"/>
          </a:xfrm>
        </p:spPr>
        <p:txBody>
          <a:bodyPr/>
          <a:lstStyle/>
          <a:p>
            <a:pPr marL="0" indent="0">
              <a:buNone/>
            </a:pPr>
            <a:r>
              <a:rPr lang="en-US" dirty="0">
                <a:latin typeface="Calibri" panose="020F0502020204030204" pitchFamily="34" charset="0"/>
                <a:cs typeface="Calibri" panose="020F0502020204030204" pitchFamily="34" charset="0"/>
              </a:rPr>
              <a:t>Individual packages of software that extend REDCap's functionality. </a:t>
            </a:r>
          </a:p>
          <a:p>
            <a:pPr marL="0" indent="0">
              <a:buNone/>
            </a:pPr>
            <a:r>
              <a:rPr lang="en-US" dirty="0">
                <a:latin typeface="Calibri" panose="020F0502020204030204" pitchFamily="34" charset="0"/>
                <a:cs typeface="Calibri" panose="020F0502020204030204" pitchFamily="34" charset="0"/>
              </a:rPr>
              <a:t>External Modules provide customizations and enhancements for REDCap's existing behavior and appearance at the system- or project- level.</a:t>
            </a:r>
          </a:p>
        </p:txBody>
      </p:sp>
      <p:pic>
        <p:nvPicPr>
          <p:cNvPr id="5" name="Picture 4" descr="Graphical user interface, text, application, email&#10;&#10;Description automatically generated">
            <a:extLst>
              <a:ext uri="{FF2B5EF4-FFF2-40B4-BE49-F238E27FC236}">
                <a16:creationId xmlns:a16="http://schemas.microsoft.com/office/drawing/2014/main" id="{06CFF4F4-B54C-4A55-8145-C9D531099AC3}"/>
              </a:ext>
            </a:extLst>
          </p:cNvPr>
          <p:cNvPicPr>
            <a:picLocks noChangeAspect="1"/>
          </p:cNvPicPr>
          <p:nvPr/>
        </p:nvPicPr>
        <p:blipFill rotWithShape="1">
          <a:blip r:embed="rId2">
            <a:extLst>
              <a:ext uri="{28A0092B-C50C-407E-A947-70E740481C1C}">
                <a14:useLocalDpi xmlns:a14="http://schemas.microsoft.com/office/drawing/2010/main" val="0"/>
              </a:ext>
            </a:extLst>
          </a:blip>
          <a:srcRect l="955" r="9651"/>
          <a:stretch/>
        </p:blipFill>
        <p:spPr>
          <a:xfrm>
            <a:off x="4525178" y="2286000"/>
            <a:ext cx="4572000" cy="3341209"/>
          </a:xfrm>
          <a:prstGeom prst="rect">
            <a:avLst/>
          </a:prstGeom>
        </p:spPr>
      </p:pic>
    </p:spTree>
    <p:extLst>
      <p:ext uri="{BB962C8B-B14F-4D97-AF65-F5344CB8AC3E}">
        <p14:creationId xmlns:p14="http://schemas.microsoft.com/office/powerpoint/2010/main" val="876515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8D3C-496E-4974-9C7C-E3F3D26DC5D6}"/>
              </a:ext>
            </a:extLst>
          </p:cNvPr>
          <p:cNvSpPr>
            <a:spLocks noGrp="1"/>
          </p:cNvSpPr>
          <p:nvPr>
            <p:ph type="title"/>
          </p:nvPr>
        </p:nvSpPr>
        <p:spPr>
          <a:xfrm>
            <a:off x="844550" y="152400"/>
            <a:ext cx="7454900" cy="914400"/>
          </a:xfrm>
        </p:spPr>
        <p:txBody>
          <a:bodyPr/>
          <a:lstStyle/>
          <a:p>
            <a:r>
              <a:rPr lang="en-US" dirty="0">
                <a:latin typeface="Calibri" panose="020F0502020204030204" pitchFamily="34" charset="0"/>
                <a:cs typeface="Calibri" panose="020F0502020204030204" pitchFamily="34" charset="0"/>
              </a:rPr>
              <a:t>External Modules (EMs)</a:t>
            </a:r>
          </a:p>
        </p:txBody>
      </p:sp>
      <p:sp>
        <p:nvSpPr>
          <p:cNvPr id="3" name="Content Placeholder 2">
            <a:extLst>
              <a:ext uri="{FF2B5EF4-FFF2-40B4-BE49-F238E27FC236}">
                <a16:creationId xmlns:a16="http://schemas.microsoft.com/office/drawing/2014/main" id="{E0BDA522-0175-4E9A-94C9-98C7054E3788}"/>
              </a:ext>
            </a:extLst>
          </p:cNvPr>
          <p:cNvSpPr>
            <a:spLocks noGrp="1"/>
          </p:cNvSpPr>
          <p:nvPr>
            <p:ph idx="1"/>
          </p:nvPr>
        </p:nvSpPr>
        <p:spPr>
          <a:xfrm>
            <a:off x="76200" y="1219200"/>
            <a:ext cx="8839200" cy="5181600"/>
          </a:xfrm>
        </p:spPr>
        <p:txBody>
          <a:bodyPr/>
          <a:lstStyle/>
          <a:p>
            <a:r>
              <a:rPr lang="en-US" sz="2800" dirty="0">
                <a:latin typeface="Calibri" panose="020F0502020204030204" pitchFamily="34" charset="0"/>
                <a:cs typeface="Calibri" panose="020F0502020204030204" pitchFamily="34" charset="0"/>
              </a:rPr>
              <a:t>Commonly used external modules</a:t>
            </a:r>
          </a:p>
          <a:p>
            <a:pPr lvl="1"/>
            <a:r>
              <a:rPr lang="en-US" sz="2400" dirty="0">
                <a:latin typeface="Calibri" panose="020F0502020204030204" pitchFamily="34" charset="0"/>
                <a:cs typeface="Calibri" panose="020F0502020204030204" pitchFamily="34" charset="0"/>
              </a:rPr>
              <a:t>Form Render Skip Logic </a:t>
            </a:r>
          </a:p>
          <a:p>
            <a:pPr lvl="2"/>
            <a:r>
              <a:rPr lang="en-US" sz="2000" dirty="0">
                <a:latin typeface="Calibri" panose="020F0502020204030204" pitchFamily="34" charset="0"/>
                <a:cs typeface="Calibri" panose="020F0502020204030204" pitchFamily="34" charset="0"/>
              </a:rPr>
              <a:t>Show and hide forms based on branching logics</a:t>
            </a:r>
          </a:p>
          <a:p>
            <a:pPr lvl="1"/>
            <a:r>
              <a:rPr lang="en-US" sz="2400" dirty="0">
                <a:latin typeface="Calibri" panose="020F0502020204030204" pitchFamily="34" charset="0"/>
                <a:cs typeface="Calibri" panose="020F0502020204030204" pitchFamily="34" charset="0"/>
              </a:rPr>
              <a:t>Image Map</a:t>
            </a:r>
          </a:p>
          <a:p>
            <a:pPr lvl="2"/>
            <a:r>
              <a:rPr lang="en-US" sz="2000" dirty="0">
                <a:latin typeface="Calibri" panose="020F0502020204030204" pitchFamily="34" charset="0"/>
                <a:cs typeface="Calibri" panose="020F0502020204030204" pitchFamily="34" charset="0"/>
              </a:rPr>
              <a:t>User can click on image regions to select field options, e.g. pain map</a:t>
            </a:r>
          </a:p>
          <a:p>
            <a:pPr lvl="1"/>
            <a:r>
              <a:rPr lang="en-US" sz="2400" dirty="0">
                <a:latin typeface="Calibri" panose="020F0502020204030204" pitchFamily="34" charset="0"/>
                <a:cs typeface="Calibri" panose="020F0502020204030204" pitchFamily="34" charset="0"/>
              </a:rPr>
              <a:t>Cross-project piping</a:t>
            </a:r>
          </a:p>
          <a:p>
            <a:pPr lvl="2"/>
            <a:r>
              <a:rPr lang="en-US" sz="2000" dirty="0">
                <a:latin typeface="Calibri" panose="020F0502020204030204" pitchFamily="34" charset="0"/>
                <a:cs typeface="Calibri" panose="020F0502020204030204" pitchFamily="34" charset="0"/>
              </a:rPr>
              <a:t>Pipe data from one project to another project</a:t>
            </a:r>
          </a:p>
          <a:p>
            <a:pPr lvl="1"/>
            <a:r>
              <a:rPr lang="en-US" sz="2400" dirty="0">
                <a:latin typeface="Calibri" panose="020F0502020204030204" pitchFamily="34" charset="0"/>
                <a:cs typeface="Calibri" panose="020F0502020204030204" pitchFamily="34" charset="0"/>
              </a:rPr>
              <a:t>Auto Complete Form Status Based on Required Fields</a:t>
            </a:r>
          </a:p>
          <a:p>
            <a:pPr lvl="1"/>
            <a:r>
              <a:rPr lang="en-US" sz="2400" dirty="0" err="1">
                <a:latin typeface="Calibri" panose="020F0502020204030204" pitchFamily="34" charset="0"/>
                <a:cs typeface="Calibri" panose="020F0502020204030204" pitchFamily="34" charset="0"/>
              </a:rPr>
              <a:t>MyCap</a:t>
            </a:r>
            <a:endParaRPr lang="en-US" sz="2400" dirty="0">
              <a:latin typeface="Calibri" panose="020F0502020204030204" pitchFamily="34" charset="0"/>
              <a:cs typeface="Calibri" panose="020F0502020204030204" pitchFamily="34" charset="0"/>
            </a:endParaRPr>
          </a:p>
          <a:p>
            <a:pPr marL="457200" lvl="1" indent="0">
              <a:buNone/>
            </a:pPr>
            <a:endParaRPr lang="en-US" sz="2400" dirty="0">
              <a:latin typeface="Calibri" panose="020F0502020204030204" pitchFamily="34" charset="0"/>
              <a:cs typeface="Calibri" panose="020F0502020204030204" pitchFamily="34" charset="0"/>
            </a:endParaRPr>
          </a:p>
          <a:p>
            <a:pPr marL="57150" indent="0" algn="ctr">
              <a:buNone/>
            </a:pPr>
            <a:r>
              <a:rPr lang="en-US" sz="2800" i="1" dirty="0">
                <a:latin typeface="Calibri" panose="020F0502020204030204" pitchFamily="34" charset="0"/>
                <a:cs typeface="Calibri" panose="020F0502020204030204" pitchFamily="34" charset="0"/>
              </a:rPr>
              <a:t>*Contact </a:t>
            </a:r>
            <a:r>
              <a:rPr lang="en-US" sz="2800" i="1" dirty="0" err="1">
                <a:latin typeface="Calibri" panose="020F0502020204030204" pitchFamily="34" charset="0"/>
                <a:cs typeface="Calibri" panose="020F0502020204030204" pitchFamily="34" charset="0"/>
              </a:rPr>
              <a:t>REDCap@Yale</a:t>
            </a:r>
            <a:r>
              <a:rPr lang="en-US" sz="2800" i="1" dirty="0">
                <a:latin typeface="Calibri" panose="020F0502020204030204" pitchFamily="34" charset="0"/>
                <a:cs typeface="Calibri" panose="020F0502020204030204" pitchFamily="34" charset="0"/>
              </a:rPr>
              <a:t> for suitability of external modules for your project</a:t>
            </a:r>
          </a:p>
        </p:txBody>
      </p:sp>
    </p:spTree>
    <p:extLst>
      <p:ext uri="{BB962C8B-B14F-4D97-AF65-F5344CB8AC3E}">
        <p14:creationId xmlns:p14="http://schemas.microsoft.com/office/powerpoint/2010/main" val="2999665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3022"/>
            <a:ext cx="7454900" cy="914400"/>
          </a:xfrm>
        </p:spPr>
        <p:txBody>
          <a:bodyPr/>
          <a:lstStyle/>
          <a:p>
            <a:r>
              <a:rPr lang="en-US" dirty="0">
                <a:latin typeface="Calibri" panose="020F0502020204030204" pitchFamily="34" charset="0"/>
                <a:cs typeface="Calibri" panose="020F0502020204030204" pitchFamily="34" charset="0"/>
              </a:rPr>
              <a:t>YES</a:t>
            </a:r>
            <a:r>
              <a:rPr lang="en-US" baseline="30000" dirty="0">
                <a:latin typeface="Calibri" panose="020F0502020204030204" pitchFamily="34" charset="0"/>
                <a:cs typeface="Calibri" panose="020F0502020204030204" pitchFamily="34" charset="0"/>
              </a:rPr>
              <a:t>3  </a:t>
            </a:r>
            <a:r>
              <a:rPr lang="en-US" dirty="0">
                <a:latin typeface="Calibri" panose="020F0502020204030204" pitchFamily="34" charset="0"/>
                <a:cs typeface="Calibri" panose="020F0502020204030204" pitchFamily="34" charset="0"/>
              </a:rPr>
              <a:t>External Module: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Coming Soon in 2023</a:t>
            </a:r>
          </a:p>
        </p:txBody>
      </p:sp>
      <p:sp>
        <p:nvSpPr>
          <p:cNvPr id="3" name="Content Placeholder 2"/>
          <p:cNvSpPr>
            <a:spLocks noGrp="1"/>
          </p:cNvSpPr>
          <p:nvPr>
            <p:ph idx="1"/>
          </p:nvPr>
        </p:nvSpPr>
        <p:spPr>
          <a:xfrm>
            <a:off x="533401" y="1295400"/>
            <a:ext cx="8128000" cy="4813300"/>
          </a:xfrm>
        </p:spPr>
        <p:txBody>
          <a:bodyPr/>
          <a:lstStyle/>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021E111C-F534-4BC6-AECC-B7BB43298B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8600" y="1981200"/>
            <a:ext cx="8612411" cy="3925578"/>
          </a:xfrm>
          <a:prstGeom prst="rect">
            <a:avLst/>
          </a:prstGeom>
        </p:spPr>
      </p:pic>
    </p:spTree>
    <p:extLst>
      <p:ext uri="{BB962C8B-B14F-4D97-AF65-F5344CB8AC3E}">
        <p14:creationId xmlns:p14="http://schemas.microsoft.com/office/powerpoint/2010/main" val="1522275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p:txBody>
      </p:sp>
      <p:sp>
        <p:nvSpPr>
          <p:cNvPr id="2" name="Title 1"/>
          <p:cNvSpPr>
            <a:spLocks noGrp="1"/>
          </p:cNvSpPr>
          <p:nvPr>
            <p:ph type="title" idx="4294967295"/>
          </p:nvPr>
        </p:nvSpPr>
        <p:spPr>
          <a:xfrm>
            <a:off x="0" y="142875"/>
            <a:ext cx="7454900" cy="914400"/>
          </a:xfrm>
        </p:spPr>
        <p:txBody>
          <a:bodyPr/>
          <a:lstStyle/>
          <a:p>
            <a:r>
              <a:rPr lang="en-US" dirty="0">
                <a:latin typeface="Calibri" panose="020F0502020204030204" pitchFamily="34" charset="0"/>
                <a:cs typeface="Calibri" panose="020F0502020204030204" pitchFamily="34" charset="0"/>
              </a:rPr>
              <a:t>YES3</a:t>
            </a:r>
          </a:p>
        </p:txBody>
      </p:sp>
      <p:pic>
        <p:nvPicPr>
          <p:cNvPr id="6" name="Picture 5">
            <a:extLst>
              <a:ext uri="{FF2B5EF4-FFF2-40B4-BE49-F238E27FC236}">
                <a16:creationId xmlns:a16="http://schemas.microsoft.com/office/drawing/2014/main" id="{257CF527-BBE4-480D-9C20-7DEB914E5E7A}"/>
              </a:ext>
            </a:extLst>
          </p:cNvPr>
          <p:cNvPicPr>
            <a:picLocks noChangeAspect="1"/>
          </p:cNvPicPr>
          <p:nvPr/>
        </p:nvPicPr>
        <p:blipFill>
          <a:blip r:embed="rId3"/>
          <a:stretch>
            <a:fillRect/>
          </a:stretch>
        </p:blipFill>
        <p:spPr>
          <a:xfrm>
            <a:off x="3230681" y="290074"/>
            <a:ext cx="5430719" cy="6277851"/>
          </a:xfrm>
          <a:prstGeom prst="rect">
            <a:avLst/>
          </a:prstGeom>
        </p:spPr>
      </p:pic>
      <p:sp>
        <p:nvSpPr>
          <p:cNvPr id="9" name="TextBox 8">
            <a:extLst>
              <a:ext uri="{FF2B5EF4-FFF2-40B4-BE49-F238E27FC236}">
                <a16:creationId xmlns:a16="http://schemas.microsoft.com/office/drawing/2014/main" id="{DE55B93C-9CAB-48A9-B115-20EBAD202DEE}"/>
              </a:ext>
            </a:extLst>
          </p:cNvPr>
          <p:cNvSpPr txBox="1"/>
          <p:nvPr/>
        </p:nvSpPr>
        <p:spPr>
          <a:xfrm>
            <a:off x="3942" y="904294"/>
            <a:ext cx="3194876" cy="5078313"/>
          </a:xfrm>
          <a:prstGeom prst="rect">
            <a:avLst/>
          </a:prstGeom>
          <a:noFill/>
        </p:spPr>
        <p:txBody>
          <a:bodyPr wrap="square" rtlCol="0">
            <a:spAutoFit/>
          </a:bodyPr>
          <a:lstStyle/>
          <a:p>
            <a:pPr algn="ctr"/>
            <a:r>
              <a:rPr lang="en-US" dirty="0"/>
              <a:t>With these funding awards, we are building 2 of 3 Base Modules that comprise the Yale Study Support Suite  (YES3). </a:t>
            </a:r>
          </a:p>
          <a:p>
            <a:pPr algn="ctr"/>
            <a:endParaRPr lang="en-US" dirty="0"/>
          </a:p>
          <a:p>
            <a:pPr algn="ctr"/>
            <a:r>
              <a:rPr lang="en-US" dirty="0"/>
              <a:t>Once completed, Dashboard and Web Portal EMs will be available to </a:t>
            </a:r>
            <a:r>
              <a:rPr lang="en-US" dirty="0" err="1"/>
              <a:t>REDCap@Yale</a:t>
            </a:r>
            <a:r>
              <a:rPr lang="en-US" dirty="0"/>
              <a:t> users for free with training on how to use them.</a:t>
            </a:r>
          </a:p>
          <a:p>
            <a:pPr algn="ctr"/>
            <a:endParaRPr lang="en-US" dirty="0"/>
          </a:p>
          <a:p>
            <a:pPr algn="ctr"/>
            <a:r>
              <a:rPr lang="en-US" dirty="0"/>
              <a:t>These advanced software tools have been foundational to our team’s success in running research studies.  We are excited to share these tools with you. </a:t>
            </a:r>
          </a:p>
        </p:txBody>
      </p:sp>
      <p:sp>
        <p:nvSpPr>
          <p:cNvPr id="10" name="Rectangle 9">
            <a:extLst>
              <a:ext uri="{FF2B5EF4-FFF2-40B4-BE49-F238E27FC236}">
                <a16:creationId xmlns:a16="http://schemas.microsoft.com/office/drawing/2014/main" id="{DB6F66E1-FC5C-4902-BA14-83E4272210AF}"/>
              </a:ext>
            </a:extLst>
          </p:cNvPr>
          <p:cNvSpPr/>
          <p:nvPr/>
        </p:nvSpPr>
        <p:spPr>
          <a:xfrm>
            <a:off x="5965320" y="787085"/>
            <a:ext cx="2449900" cy="1612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93B731-85D8-4774-8E7C-B4010496B27B}"/>
              </a:ext>
            </a:extLst>
          </p:cNvPr>
          <p:cNvSpPr/>
          <p:nvPr/>
        </p:nvSpPr>
        <p:spPr>
          <a:xfrm>
            <a:off x="5638800" y="3072997"/>
            <a:ext cx="2911210" cy="10032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ED297CD-F948-4E22-ABDD-3ECB42714A63}"/>
              </a:ext>
            </a:extLst>
          </p:cNvPr>
          <p:cNvSpPr/>
          <p:nvPr/>
        </p:nvSpPr>
        <p:spPr>
          <a:xfrm>
            <a:off x="5909888" y="2896995"/>
            <a:ext cx="2369034" cy="3520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07D1113-2174-4414-B1BC-05D163C1F51B}"/>
              </a:ext>
            </a:extLst>
          </p:cNvPr>
          <p:cNvSpPr/>
          <p:nvPr/>
        </p:nvSpPr>
        <p:spPr>
          <a:xfrm>
            <a:off x="5562600" y="842445"/>
            <a:ext cx="514725" cy="10955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07357AC-D079-4839-9EEF-571DC10CF909}"/>
              </a:ext>
            </a:extLst>
          </p:cNvPr>
          <p:cNvSpPr/>
          <p:nvPr/>
        </p:nvSpPr>
        <p:spPr>
          <a:xfrm>
            <a:off x="5742376" y="1937110"/>
            <a:ext cx="514725" cy="3520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CAAD79F-2B1D-42E2-AC00-816E6634AB8B}"/>
              </a:ext>
            </a:extLst>
          </p:cNvPr>
          <p:cNvSpPr/>
          <p:nvPr/>
        </p:nvSpPr>
        <p:spPr>
          <a:xfrm>
            <a:off x="3265100" y="607393"/>
            <a:ext cx="4189800" cy="2089320"/>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35E711A-46A6-4566-8021-E01906D358B0}"/>
              </a:ext>
            </a:extLst>
          </p:cNvPr>
          <p:cNvSpPr/>
          <p:nvPr/>
        </p:nvSpPr>
        <p:spPr>
          <a:xfrm>
            <a:off x="5638800" y="4950127"/>
            <a:ext cx="2757140" cy="10032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63B140-576F-4C42-B8CB-4EE6ADEC2CEF}"/>
              </a:ext>
            </a:extLst>
          </p:cNvPr>
          <p:cNvSpPr/>
          <p:nvPr/>
        </p:nvSpPr>
        <p:spPr>
          <a:xfrm>
            <a:off x="5910219" y="4829740"/>
            <a:ext cx="2757140" cy="3771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8F0C14C-D1FD-437C-B62E-312C8B1FF258}"/>
              </a:ext>
            </a:extLst>
          </p:cNvPr>
          <p:cNvSpPr/>
          <p:nvPr/>
        </p:nvSpPr>
        <p:spPr>
          <a:xfrm>
            <a:off x="3265100" y="4648199"/>
            <a:ext cx="4189800" cy="1919725"/>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Graphic 18" descr="Tools with solid fill">
            <a:extLst>
              <a:ext uri="{FF2B5EF4-FFF2-40B4-BE49-F238E27FC236}">
                <a16:creationId xmlns:a16="http://schemas.microsoft.com/office/drawing/2014/main" id="{AA75944D-B18C-4848-84CB-D7AC7B76A9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41102" y="1052510"/>
            <a:ext cx="914400" cy="914400"/>
          </a:xfrm>
          <a:prstGeom prst="rect">
            <a:avLst/>
          </a:prstGeom>
        </p:spPr>
      </p:pic>
      <p:pic>
        <p:nvPicPr>
          <p:cNvPr id="20" name="Graphic 19" descr="Tools with solid fill">
            <a:extLst>
              <a:ext uri="{FF2B5EF4-FFF2-40B4-BE49-F238E27FC236}">
                <a16:creationId xmlns:a16="http://schemas.microsoft.com/office/drawing/2014/main" id="{2D1BE7A2-EA8B-469B-927E-C34F0C647D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02970" y="5038829"/>
            <a:ext cx="914400" cy="914400"/>
          </a:xfrm>
          <a:prstGeom prst="rect">
            <a:avLst/>
          </a:prstGeom>
        </p:spPr>
      </p:pic>
    </p:spTree>
    <p:extLst>
      <p:ext uri="{BB962C8B-B14F-4D97-AF65-F5344CB8AC3E}">
        <p14:creationId xmlns:p14="http://schemas.microsoft.com/office/powerpoint/2010/main" val="560230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50538F-CC00-47C0-8A75-CC9B229ADBC1}"/>
              </a:ext>
            </a:extLst>
          </p:cNvPr>
          <p:cNvSpPr>
            <a:spLocks noGrp="1"/>
          </p:cNvSpPr>
          <p:nvPr>
            <p:ph type="title"/>
          </p:nvPr>
        </p:nvSpPr>
        <p:spPr>
          <a:xfrm>
            <a:off x="1066800" y="63500"/>
            <a:ext cx="7454900" cy="914400"/>
          </a:xfrm>
        </p:spPr>
        <p:txBody>
          <a:bodyPr/>
          <a:lstStyle/>
          <a:p>
            <a:r>
              <a:rPr lang="en-US" dirty="0">
                <a:latin typeface="Calibri" panose="020F0502020204030204" pitchFamily="34" charset="0"/>
                <a:cs typeface="Calibri" panose="020F0502020204030204" pitchFamily="34" charset="0"/>
              </a:rPr>
              <a:t>A sneak peek at the Dashboard EM</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4097D287-5D7F-4FFC-A9EA-2039DACDF7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626"/>
          <a:stretch/>
        </p:blipFill>
        <p:spPr bwMode="auto">
          <a:xfrm>
            <a:off x="43645" y="2025650"/>
            <a:ext cx="9056710" cy="3505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3430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50538F-CC00-47C0-8A75-CC9B229ADBC1}"/>
              </a:ext>
            </a:extLst>
          </p:cNvPr>
          <p:cNvSpPr>
            <a:spLocks noGrp="1"/>
          </p:cNvSpPr>
          <p:nvPr>
            <p:ph type="title"/>
          </p:nvPr>
        </p:nvSpPr>
        <p:spPr>
          <a:xfrm>
            <a:off x="1066800" y="63500"/>
            <a:ext cx="7454900" cy="914400"/>
          </a:xfrm>
        </p:spPr>
        <p:txBody>
          <a:bodyPr/>
          <a:lstStyle/>
          <a:p>
            <a:r>
              <a:rPr lang="en-US" dirty="0">
                <a:latin typeface="Calibri" panose="020F0502020204030204" pitchFamily="34" charset="0"/>
                <a:cs typeface="Calibri" panose="020F0502020204030204" pitchFamily="34" charset="0"/>
              </a:rPr>
              <a:t>A sneak peek at the Web Portal</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23F1E9A9-0AF8-48D4-BD8A-78D85E1B61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1691" b="6569"/>
          <a:stretch/>
        </p:blipFill>
        <p:spPr bwMode="auto">
          <a:xfrm>
            <a:off x="434787" y="1358473"/>
            <a:ext cx="8329988" cy="483955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4864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641622-1C44-4C43-B09E-896CCECB3CDB}"/>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latin typeface="Calibri" panose="020F0502020204030204" pitchFamily="34" charset="0"/>
                <a:cs typeface="Calibri" panose="020F0502020204030204" pitchFamily="34" charset="0"/>
              </a:rPr>
              <a:t>QUESTIONS?</a:t>
            </a:r>
          </a:p>
        </p:txBody>
      </p:sp>
    </p:spTree>
    <p:extLst>
      <p:ext uri="{BB962C8B-B14F-4D97-AF65-F5344CB8AC3E}">
        <p14:creationId xmlns:p14="http://schemas.microsoft.com/office/powerpoint/2010/main" val="2112966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863" y="2971800"/>
            <a:ext cx="8123237" cy="685800"/>
          </a:xfrm>
        </p:spPr>
        <p:txBody>
          <a:bodyPr/>
          <a:lstStyle/>
          <a:p>
            <a:pPr marL="0" indent="0" algn="ctr">
              <a:buNone/>
            </a:pPr>
            <a:r>
              <a:rPr lang="en-US" dirty="0">
                <a:latin typeface="Calibri" panose="020F0502020204030204" pitchFamily="34" charset="0"/>
                <a:cs typeface="Calibri" panose="020F0502020204030204" pitchFamily="34" charset="0"/>
              </a:rPr>
              <a:t>Thank You!</a:t>
            </a:r>
          </a:p>
          <a:p>
            <a:pPr marL="0" indent="0" algn="ctr">
              <a:buNone/>
            </a:pPr>
            <a:endParaRPr lang="en-US" dirty="0">
              <a:latin typeface="Calibri" panose="020F0502020204030204" pitchFamily="34" charset="0"/>
              <a:cs typeface="Calibri" panose="020F0502020204030204" pitchFamily="34" charset="0"/>
            </a:endParaRPr>
          </a:p>
          <a:p>
            <a:pPr marL="0" indent="0" algn="ctr">
              <a:buNone/>
            </a:pPr>
            <a:r>
              <a:rPr lang="en-US" dirty="0">
                <a:latin typeface="Calibri" panose="020F0502020204030204" pitchFamily="34" charset="0"/>
                <a:cs typeface="Calibri" panose="020F0502020204030204" pitchFamily="34" charset="0"/>
              </a:rPr>
              <a:t>Further Questions: Contact us at </a:t>
            </a:r>
            <a:r>
              <a:rPr lang="en-US" dirty="0">
                <a:solidFill>
                  <a:srgbClr val="C00000"/>
                </a:solidFill>
                <a:latin typeface="Calibri" panose="020F0502020204030204" pitchFamily="34" charset="0"/>
                <a:cs typeface="Calibri" panose="020F0502020204030204" pitchFamily="34" charset="0"/>
              </a:rPr>
              <a:t>REDCap@yale.edu</a:t>
            </a:r>
          </a:p>
        </p:txBody>
      </p:sp>
    </p:spTree>
    <p:extLst>
      <p:ext uri="{BB962C8B-B14F-4D97-AF65-F5344CB8AC3E}">
        <p14:creationId xmlns:p14="http://schemas.microsoft.com/office/powerpoint/2010/main" val="327270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914400"/>
          </a:xfrm>
        </p:spPr>
        <p:txBody>
          <a:bodyPr/>
          <a:lstStyle/>
          <a:p>
            <a:r>
              <a:rPr lang="en-US" sz="2800" dirty="0">
                <a:latin typeface="Calibri" panose="020F0502020204030204" pitchFamily="34" charset="0"/>
                <a:cs typeface="Calibri" panose="020F0502020204030204" pitchFamily="34" charset="0"/>
              </a:rPr>
              <a:t>Optional Modules: Custom Record Label, Secondary Unique Field &amp; Custom Record Order</a:t>
            </a:r>
          </a:p>
        </p:txBody>
      </p:sp>
      <p:sp>
        <p:nvSpPr>
          <p:cNvPr id="3" name="Content Placeholder 2"/>
          <p:cNvSpPr>
            <a:spLocks noGrp="1"/>
          </p:cNvSpPr>
          <p:nvPr>
            <p:ph idx="1"/>
          </p:nvPr>
        </p:nvSpPr>
        <p:spPr>
          <a:xfrm>
            <a:off x="533401" y="1295400"/>
            <a:ext cx="8128000" cy="4813300"/>
          </a:xfrm>
        </p:spPr>
        <p:txBody>
          <a:bodyPr/>
          <a:lstStyle/>
          <a:p>
            <a:endParaRPr lang="en-US" dirty="0"/>
          </a:p>
          <a:p>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99639C0F-3A84-4F27-8A8C-1B7D0CC1F8CD}"/>
              </a:ext>
            </a:extLst>
          </p:cNvPr>
          <p:cNvPicPr>
            <a:picLocks noChangeAspect="1"/>
          </p:cNvPicPr>
          <p:nvPr/>
        </p:nvPicPr>
        <p:blipFill>
          <a:blip r:embed="rId3"/>
          <a:stretch>
            <a:fillRect/>
          </a:stretch>
        </p:blipFill>
        <p:spPr>
          <a:xfrm>
            <a:off x="25401" y="1245988"/>
            <a:ext cx="9144000" cy="4840941"/>
          </a:xfrm>
          <a:prstGeom prst="rect">
            <a:avLst/>
          </a:prstGeom>
        </p:spPr>
      </p:pic>
    </p:spTree>
    <p:extLst>
      <p:ext uri="{BB962C8B-B14F-4D97-AF65-F5344CB8AC3E}">
        <p14:creationId xmlns:p14="http://schemas.microsoft.com/office/powerpoint/2010/main" val="864319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1" y="1295400"/>
            <a:ext cx="8128000" cy="4813300"/>
          </a:xfrm>
        </p:spPr>
        <p:txBody>
          <a:bodyPr/>
          <a:lstStyle/>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50B8CAB1-177C-4082-97F5-EBF8945295EA}"/>
              </a:ext>
            </a:extLst>
          </p:cNvPr>
          <p:cNvPicPr>
            <a:picLocks noChangeAspect="1"/>
          </p:cNvPicPr>
          <p:nvPr/>
        </p:nvPicPr>
        <p:blipFill>
          <a:blip r:embed="rId3"/>
          <a:stretch>
            <a:fillRect/>
          </a:stretch>
        </p:blipFill>
        <p:spPr>
          <a:xfrm>
            <a:off x="1066800" y="1447800"/>
            <a:ext cx="6967071" cy="4894224"/>
          </a:xfrm>
          <a:prstGeom prst="rect">
            <a:avLst/>
          </a:prstGeom>
        </p:spPr>
      </p:pic>
      <p:sp>
        <p:nvSpPr>
          <p:cNvPr id="7" name="Title 1">
            <a:extLst>
              <a:ext uri="{FF2B5EF4-FFF2-40B4-BE49-F238E27FC236}">
                <a16:creationId xmlns:a16="http://schemas.microsoft.com/office/drawing/2014/main" id="{74A19EE8-C182-4D29-BD85-9A465BB375F8}"/>
              </a:ext>
            </a:extLst>
          </p:cNvPr>
          <p:cNvSpPr>
            <a:spLocks noGrp="1"/>
          </p:cNvSpPr>
          <p:nvPr>
            <p:ph type="title"/>
          </p:nvPr>
        </p:nvSpPr>
        <p:spPr>
          <a:xfrm>
            <a:off x="374651" y="147676"/>
            <a:ext cx="8445500" cy="914400"/>
          </a:xfrm>
        </p:spPr>
        <p:txBody>
          <a:bodyPr/>
          <a:lstStyle/>
          <a:p>
            <a:r>
              <a:rPr lang="en-US" sz="2800" dirty="0">
                <a:latin typeface="Calibri" panose="020F0502020204030204" pitchFamily="34" charset="0"/>
                <a:cs typeface="Calibri" panose="020F0502020204030204" pitchFamily="34" charset="0"/>
              </a:rPr>
              <a:t>Optional Modules: Custom Record Label, Secondary Unique Field &amp; Custom Record Order</a:t>
            </a:r>
          </a:p>
        </p:txBody>
      </p:sp>
    </p:spTree>
    <p:extLst>
      <p:ext uri="{BB962C8B-B14F-4D97-AF65-F5344CB8AC3E}">
        <p14:creationId xmlns:p14="http://schemas.microsoft.com/office/powerpoint/2010/main" val="2930872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641622-1C44-4C43-B09E-896CCECB3CDB}"/>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latin typeface="Calibri" panose="020F0502020204030204" pitchFamily="34" charset="0"/>
                <a:cs typeface="Calibri" panose="020F0502020204030204" pitchFamily="34" charset="0"/>
              </a:rPr>
              <a:t>QUESTIONS?</a:t>
            </a:r>
          </a:p>
        </p:txBody>
      </p:sp>
    </p:spTree>
    <p:extLst>
      <p:ext uri="{BB962C8B-B14F-4D97-AF65-F5344CB8AC3E}">
        <p14:creationId xmlns:p14="http://schemas.microsoft.com/office/powerpoint/2010/main" val="397872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550" y="152400"/>
            <a:ext cx="7454900" cy="914400"/>
          </a:xfrm>
        </p:spPr>
        <p:txBody>
          <a:bodyPr/>
          <a:lstStyle/>
          <a:p>
            <a:r>
              <a:rPr lang="en-US" dirty="0">
                <a:latin typeface="Calibri" panose="020F0502020204030204" pitchFamily="34" charset="0"/>
                <a:cs typeface="Calibri" panose="020F0502020204030204" pitchFamily="34" charset="0"/>
              </a:rPr>
              <a:t>Optional Modules: PDF Customization</a:t>
            </a:r>
          </a:p>
        </p:txBody>
      </p:sp>
      <p:sp>
        <p:nvSpPr>
          <p:cNvPr id="3" name="Content Placeholder 2"/>
          <p:cNvSpPr>
            <a:spLocks noGrp="1"/>
          </p:cNvSpPr>
          <p:nvPr>
            <p:ph idx="1"/>
          </p:nvPr>
        </p:nvSpPr>
        <p:spPr>
          <a:xfrm>
            <a:off x="533401" y="1295400"/>
            <a:ext cx="8128000" cy="4813300"/>
          </a:xfrm>
        </p:spPr>
        <p:txBody>
          <a:bodyPr/>
          <a:lstStyle/>
          <a:p>
            <a:endParaRPr lang="en-US"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323BF41A-5AD6-425B-BB91-2B6F09943337}"/>
              </a:ext>
            </a:extLst>
          </p:cNvPr>
          <p:cNvPicPr>
            <a:picLocks noChangeAspect="1"/>
          </p:cNvPicPr>
          <p:nvPr/>
        </p:nvPicPr>
        <p:blipFill>
          <a:blip r:embed="rId3"/>
          <a:stretch>
            <a:fillRect/>
          </a:stretch>
        </p:blipFill>
        <p:spPr>
          <a:xfrm>
            <a:off x="96046" y="2066760"/>
            <a:ext cx="8951908" cy="3270580"/>
          </a:xfrm>
          <a:prstGeom prst="rect">
            <a:avLst/>
          </a:prstGeom>
        </p:spPr>
      </p:pic>
    </p:spTree>
    <p:extLst>
      <p:ext uri="{BB962C8B-B14F-4D97-AF65-F5344CB8AC3E}">
        <p14:creationId xmlns:p14="http://schemas.microsoft.com/office/powerpoint/2010/main" val="2063115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641622-1C44-4C43-B09E-896CCECB3CDB}"/>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latin typeface="Calibri" panose="020F0502020204030204" pitchFamily="34" charset="0"/>
                <a:cs typeface="Calibri" panose="020F0502020204030204" pitchFamily="34" charset="0"/>
              </a:rPr>
              <a:t>QUESTIONS?</a:t>
            </a:r>
          </a:p>
        </p:txBody>
      </p:sp>
    </p:spTree>
    <p:extLst>
      <p:ext uri="{BB962C8B-B14F-4D97-AF65-F5344CB8AC3E}">
        <p14:creationId xmlns:p14="http://schemas.microsoft.com/office/powerpoint/2010/main" val="2602676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550" y="104769"/>
            <a:ext cx="7454900" cy="914400"/>
          </a:xfrm>
        </p:spPr>
        <p:txBody>
          <a:bodyPr/>
          <a:lstStyle/>
          <a:p>
            <a:r>
              <a:rPr lang="en-US" dirty="0">
                <a:latin typeface="Calibri" panose="020F0502020204030204" pitchFamily="34" charset="0"/>
                <a:cs typeface="Calibri" panose="020F0502020204030204" pitchFamily="34" charset="0"/>
              </a:rPr>
              <a:t>Optional Modules: Missing Data Code</a:t>
            </a:r>
          </a:p>
        </p:txBody>
      </p:sp>
      <p:sp>
        <p:nvSpPr>
          <p:cNvPr id="3" name="Content Placeholder 2"/>
          <p:cNvSpPr>
            <a:spLocks noGrp="1"/>
          </p:cNvSpPr>
          <p:nvPr>
            <p:ph idx="1"/>
          </p:nvPr>
        </p:nvSpPr>
        <p:spPr>
          <a:xfrm>
            <a:off x="533401" y="1295400"/>
            <a:ext cx="8128000" cy="4813300"/>
          </a:xfrm>
        </p:spPr>
        <p:txBody>
          <a:bodyPr/>
          <a:lstStyle/>
          <a:p>
            <a:endParaRPr lang="en-US" dirty="0"/>
          </a:p>
          <a:p>
            <a:endParaRPr lang="en-US" dirty="0"/>
          </a:p>
          <a:p>
            <a:endParaRPr lang="en-US" dirty="0"/>
          </a:p>
          <a:p>
            <a:endParaRPr lang="en-US" dirty="0"/>
          </a:p>
          <a:p>
            <a:endParaRPr lang="en-US" dirty="0"/>
          </a:p>
        </p:txBody>
      </p:sp>
      <p:pic>
        <p:nvPicPr>
          <p:cNvPr id="10" name="Picture 9">
            <a:extLst>
              <a:ext uri="{FF2B5EF4-FFF2-40B4-BE49-F238E27FC236}">
                <a16:creationId xmlns:a16="http://schemas.microsoft.com/office/drawing/2014/main" id="{87A414F0-6C3D-4251-9B34-BEF1C919EF84}"/>
              </a:ext>
            </a:extLst>
          </p:cNvPr>
          <p:cNvPicPr>
            <a:picLocks noChangeAspect="1"/>
          </p:cNvPicPr>
          <p:nvPr/>
        </p:nvPicPr>
        <p:blipFill>
          <a:blip r:embed="rId3"/>
          <a:stretch>
            <a:fillRect/>
          </a:stretch>
        </p:blipFill>
        <p:spPr>
          <a:xfrm>
            <a:off x="25401" y="1828800"/>
            <a:ext cx="9086850" cy="4038600"/>
          </a:xfrm>
          <a:prstGeom prst="rect">
            <a:avLst/>
          </a:prstGeom>
        </p:spPr>
      </p:pic>
    </p:spTree>
    <p:extLst>
      <p:ext uri="{BB962C8B-B14F-4D97-AF65-F5344CB8AC3E}">
        <p14:creationId xmlns:p14="http://schemas.microsoft.com/office/powerpoint/2010/main" val="2974847243"/>
      </p:ext>
    </p:extLst>
  </p:cSld>
  <p:clrMapOvr>
    <a:masterClrMapping/>
  </p:clrMapOvr>
</p:sld>
</file>

<file path=ppt/theme/theme1.xml><?xml version="1.0" encoding="utf-8"?>
<a:theme xmlns:a="http://schemas.openxmlformats.org/drawingml/2006/main" name="Content Slides">
  <a:themeElements>
    <a:clrScheme name="YSM New Brand">
      <a:dk1>
        <a:srgbClr val="000000"/>
      </a:dk1>
      <a:lt1>
        <a:srgbClr val="FFFFFF"/>
      </a:lt1>
      <a:dk2>
        <a:srgbClr val="585858"/>
      </a:dk2>
      <a:lt2>
        <a:srgbClr val="C2C0C0"/>
      </a:lt2>
      <a:accent1>
        <a:srgbClr val="467FCC"/>
      </a:accent1>
      <a:accent2>
        <a:srgbClr val="55A51C"/>
      </a:accent2>
      <a:accent3>
        <a:srgbClr val="80CDE9"/>
      </a:accent3>
      <a:accent4>
        <a:srgbClr val="A098E4"/>
      </a:accent4>
      <a:accent5>
        <a:srgbClr val="F7941D"/>
      </a:accent5>
      <a:accent6>
        <a:srgbClr val="004DA4"/>
      </a:accent6>
      <a:hlink>
        <a:srgbClr val="467FCC"/>
      </a:hlink>
      <a:folHlink>
        <a:srgbClr val="C4DF9B"/>
      </a:folHlink>
    </a:clrScheme>
    <a:fontScheme name="2_New_Blue_YSM_2">
      <a:majorFont>
        <a:latin typeface="Georgia"/>
        <a:ea typeface="Gulim"/>
        <a:cs typeface="Gulim"/>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_Blue_YSM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w_Blue_YSM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w_Blue_YSM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w_Blue_YSM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w_Blue_YSM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w_Blue_YSM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w_Blue_YSM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w_Blue_YSM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w_Blue_YSM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w_Blue_YSM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w_Blue_YSM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Brand Template (06162010)</Template>
  <TotalTime>5455</TotalTime>
  <Words>1631</Words>
  <Application>Microsoft Office PowerPoint</Application>
  <PresentationFormat>On-screen Show (4:3)</PresentationFormat>
  <Paragraphs>247</Paragraphs>
  <Slides>38</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Georgia</vt:lpstr>
      <vt:lpstr>Content Slides</vt:lpstr>
      <vt:lpstr>REDCap Training 201</vt:lpstr>
      <vt:lpstr>Introduction and Learning Objective</vt:lpstr>
      <vt:lpstr>REDCap Optional Modules and Customizations</vt:lpstr>
      <vt:lpstr>Optional Modules: Custom Record Label, Secondary Unique Field &amp; Custom Record Order</vt:lpstr>
      <vt:lpstr>Optional Modules: Custom Record Label, Secondary Unique Field &amp; Custom Record Order</vt:lpstr>
      <vt:lpstr>PowerPoint Presentation</vt:lpstr>
      <vt:lpstr>Optional Modules: PDF Customization</vt:lpstr>
      <vt:lpstr>PowerPoint Presentation</vt:lpstr>
      <vt:lpstr>Optional Modules: Missing Data Code</vt:lpstr>
      <vt:lpstr>Optional Modules: Missing Data Code</vt:lpstr>
      <vt:lpstr>PowerPoint Presentation</vt:lpstr>
      <vt:lpstr>Alerts and Notifications</vt:lpstr>
      <vt:lpstr>Alerts and Notifications</vt:lpstr>
      <vt:lpstr>Alerts and Notifications</vt:lpstr>
      <vt:lpstr>Alerts and Notifications</vt:lpstr>
      <vt:lpstr>PowerPoint Presentation</vt:lpstr>
      <vt:lpstr>Custom Record Dashboard</vt:lpstr>
      <vt:lpstr>Custom Record Dashboard</vt:lpstr>
      <vt:lpstr>PowerPoint Presentation</vt:lpstr>
      <vt:lpstr>Data Quality Module</vt:lpstr>
      <vt:lpstr>Data Quality Module – Rule H Example</vt:lpstr>
      <vt:lpstr>Data Quality Module – Custom Rule Example</vt:lpstr>
      <vt:lpstr>PowerPoint Presentation</vt:lpstr>
      <vt:lpstr>Logging</vt:lpstr>
      <vt:lpstr>PowerPoint Presentation</vt:lpstr>
      <vt:lpstr>Special Functions for Calculation, Branching Logic </vt:lpstr>
      <vt:lpstr>Special Functions for Calculation, Branching Logic </vt:lpstr>
      <vt:lpstr>Examples – If/Then/Else</vt:lpstr>
      <vt:lpstr>Examples – DateDiff</vt:lpstr>
      <vt:lpstr>PowerPoint Presentation</vt:lpstr>
      <vt:lpstr>External Modules (EMs)</vt:lpstr>
      <vt:lpstr>External Modules (EMs)</vt:lpstr>
      <vt:lpstr>YES3  External Module:  Coming Soon in 2023</vt:lpstr>
      <vt:lpstr>YES3</vt:lpstr>
      <vt:lpstr>A sneak peek at the Dashboard EM</vt:lpstr>
      <vt:lpstr>A sneak peek at the Web Portal</vt:lpstr>
      <vt:lpstr>PowerPoint Presentation</vt:lpstr>
      <vt:lpstr>PowerPoint Presentation</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Fansler, Justin</dc:creator>
  <cp:lastModifiedBy>Tsang, Sui</cp:lastModifiedBy>
  <cp:revision>186</cp:revision>
  <cp:lastPrinted>2018-12-03T02:05:45Z</cp:lastPrinted>
  <dcterms:created xsi:type="dcterms:W3CDTF">2010-06-16T21:30:36Z</dcterms:created>
  <dcterms:modified xsi:type="dcterms:W3CDTF">2022-08-02T01:15:47Z</dcterms:modified>
</cp:coreProperties>
</file>